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3" r:id="rId1"/>
  </p:sldMasterIdLst>
  <p:notesMasterIdLst>
    <p:notesMasterId r:id="rId30"/>
  </p:notesMasterIdLst>
  <p:sldIdLst>
    <p:sldId id="391" r:id="rId2"/>
    <p:sldId id="460" r:id="rId3"/>
    <p:sldId id="417" r:id="rId4"/>
    <p:sldId id="465" r:id="rId5"/>
    <p:sldId id="457" r:id="rId6"/>
    <p:sldId id="395" r:id="rId7"/>
    <p:sldId id="430" r:id="rId8"/>
    <p:sldId id="466" r:id="rId9"/>
    <p:sldId id="469" r:id="rId10"/>
    <p:sldId id="458" r:id="rId11"/>
    <p:sldId id="459" r:id="rId12"/>
    <p:sldId id="471" r:id="rId13"/>
    <p:sldId id="427" r:id="rId14"/>
    <p:sldId id="473" r:id="rId15"/>
    <p:sldId id="475" r:id="rId16"/>
    <p:sldId id="474" r:id="rId17"/>
    <p:sldId id="470" r:id="rId18"/>
    <p:sldId id="462" r:id="rId19"/>
    <p:sldId id="476" r:id="rId20"/>
    <p:sldId id="477" r:id="rId21"/>
    <p:sldId id="478" r:id="rId22"/>
    <p:sldId id="480" r:id="rId23"/>
    <p:sldId id="463" r:id="rId24"/>
    <p:sldId id="429" r:id="rId25"/>
    <p:sldId id="464" r:id="rId26"/>
    <p:sldId id="467" r:id="rId27"/>
    <p:sldId id="468" r:id="rId28"/>
    <p:sldId id="456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9EB3"/>
    <a:srgbClr val="820000"/>
    <a:srgbClr val="008BBC"/>
    <a:srgbClr val="316EA5"/>
    <a:srgbClr val="006696"/>
    <a:srgbClr val="072987"/>
    <a:srgbClr val="233760"/>
    <a:srgbClr val="93E3FF"/>
    <a:srgbClr val="00BBFE"/>
    <a:srgbClr val="009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6327"/>
  </p:normalViewPr>
  <p:slideViewPr>
    <p:cSldViewPr snapToGrid="0" snapToObjects="1">
      <p:cViewPr varScale="1">
        <p:scale>
          <a:sx n="51" d="100"/>
          <a:sy n="51" d="100"/>
        </p:scale>
        <p:origin x="174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45" name="Shape 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0" i="0">
        <a:latin typeface="Arial" panose="020B0604020202020204" pitchFamily="34" charset="0"/>
        <a:ea typeface="Helvetica Neue"/>
        <a:cs typeface="Arial" panose="020B0604020202020204" pitchFamily="34" charset="0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7081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53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6031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69BEC-9801-4FCD-A650-09DE5B73A1E0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BAA7-BA86-4F9E-8D37-EF37CFDAD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032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25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753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44827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Subtitle (without header)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BAE1344-71FB-214A-985A-C79AE33BA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FAF2F12-F6A2-F94B-94A1-8FC535902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2D72B2A-0AFA-E744-A788-3DBAB23340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86CE5F9-F76C-5447-854F-C41CDBCF8B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D67D36D-1FCA-3A46-9B4A-5D1828C6D6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86BE658-6D24-CA4C-AB3D-5A54CB356B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FF242D3-B6C6-414A-84B9-697A2301F8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050F28B-8BAE-5B4C-B35C-E30F344D514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42DCAE9-9E18-4B47-A5A0-FB78038F08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32F03F1-C50A-864C-B428-79231A186C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11223428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Subtitle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3" name="Trend 2021."/>
          <p:cNvSpPr txBox="1"/>
          <p:nvPr/>
        </p:nvSpPr>
        <p:spPr>
          <a:xfrm>
            <a:off x="1381908" y="1187450"/>
            <a:ext cx="283921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dirty="0">
                <a:solidFill>
                  <a:schemeClr val="tx1"/>
                </a:solidFill>
              </a:rPr>
              <a:t>Trend 2021</a:t>
            </a:r>
            <a:r>
              <a:rPr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Graphic 172"/>
          <p:cNvSpPr/>
          <p:nvPr/>
        </p:nvSpPr>
        <p:spPr>
          <a:xfrm>
            <a:off x="22510300" y="1327027"/>
            <a:ext cx="433135" cy="284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88" y="12343"/>
                </a:moveTo>
                <a:lnTo>
                  <a:pt x="1013" y="12343"/>
                </a:lnTo>
                <a:cubicBezTo>
                  <a:pt x="453" y="12343"/>
                  <a:pt x="0" y="11652"/>
                  <a:pt x="0" y="10800"/>
                </a:cubicBezTo>
                <a:cubicBezTo>
                  <a:pt x="0" y="9948"/>
                  <a:pt x="453" y="9257"/>
                  <a:pt x="1013" y="9257"/>
                </a:cubicBezTo>
                <a:lnTo>
                  <a:pt x="20588" y="9257"/>
                </a:lnTo>
                <a:cubicBezTo>
                  <a:pt x="21147" y="9257"/>
                  <a:pt x="21600" y="9948"/>
                  <a:pt x="21600" y="10800"/>
                </a:cubicBezTo>
                <a:cubicBezTo>
                  <a:pt x="21600" y="11652"/>
                  <a:pt x="21147" y="12343"/>
                  <a:pt x="20588" y="12343"/>
                </a:cubicBezTo>
                <a:close/>
                <a:moveTo>
                  <a:pt x="21600" y="1543"/>
                </a:moveTo>
                <a:cubicBezTo>
                  <a:pt x="21600" y="691"/>
                  <a:pt x="21147" y="0"/>
                  <a:pt x="20588" y="0"/>
                </a:cubicBezTo>
                <a:lnTo>
                  <a:pt x="1013" y="0"/>
                </a:lnTo>
                <a:cubicBezTo>
                  <a:pt x="453" y="0"/>
                  <a:pt x="0" y="691"/>
                  <a:pt x="0" y="1543"/>
                </a:cubicBezTo>
                <a:cubicBezTo>
                  <a:pt x="0" y="2395"/>
                  <a:pt x="453" y="3086"/>
                  <a:pt x="1013" y="3086"/>
                </a:cubicBezTo>
                <a:lnTo>
                  <a:pt x="20588" y="3086"/>
                </a:lnTo>
                <a:cubicBezTo>
                  <a:pt x="21147" y="3086"/>
                  <a:pt x="21600" y="2395"/>
                  <a:pt x="21600" y="1543"/>
                </a:cubicBezTo>
                <a:close/>
                <a:moveTo>
                  <a:pt x="21600" y="20057"/>
                </a:moveTo>
                <a:cubicBezTo>
                  <a:pt x="21600" y="19205"/>
                  <a:pt x="21147" y="18514"/>
                  <a:pt x="20588" y="18514"/>
                </a:cubicBezTo>
                <a:lnTo>
                  <a:pt x="1013" y="18514"/>
                </a:lnTo>
                <a:cubicBezTo>
                  <a:pt x="453" y="18514"/>
                  <a:pt x="0" y="19205"/>
                  <a:pt x="0" y="20057"/>
                </a:cubicBezTo>
                <a:cubicBezTo>
                  <a:pt x="0" y="20909"/>
                  <a:pt x="453" y="21600"/>
                  <a:pt x="1013" y="21600"/>
                </a:cubicBezTo>
                <a:lnTo>
                  <a:pt x="20588" y="21600"/>
                </a:lnTo>
                <a:cubicBezTo>
                  <a:pt x="21147" y="21600"/>
                  <a:pt x="21600" y="20909"/>
                  <a:pt x="21600" y="20057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D3E87-3C0B-F341-A27B-E2D273F599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E391CB4-F622-EE43-B7C0-C3795A8A81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DCDBF16-3682-A242-9C9E-476989CD5E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456F4FF-644F-E34F-AC43-D48D8A05DF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E67A86B-D2D7-4448-8557-A3A39BC9F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3B8D20F-D046-D946-99FE-1E81A88B9B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C0CB0D5-2B46-DD4D-8C04-40F9D2008D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5A5B861-B62C-8042-958E-38453E0934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E68379E-C006-DE43-A791-6269DC771BB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D2AFC5A0-9BEF-D44B-9C18-CB175E90F4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72512738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1F935C2-BB49-7F44-AA76-95F6700993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71FA9-522E-EF46-8ED1-22380FB407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1CE6A93-8415-B84C-9636-40D989C322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4F4412B-9D40-1740-8196-208EDFDE6A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F52A887-0B61-FB40-A002-18D9DB156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D153C23-CF0C-C44B-9801-00A2060026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A9D09E7-4FBA-1C4C-8814-B5E33FE5F0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E774562-BACD-F54F-9D9D-7B802146C1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A962AB2-20FD-7B4B-A867-E694B5CA85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C6BEB8C-9FDC-BC4E-B300-7609F4B058E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58445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95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7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883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79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044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97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008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08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75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655" r:id="rId15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ZiAxgbvcMIGh9w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hyperlink" Target="https://rutube.ru/video/dfed1525140563701d393e756849d26a/" TargetMode="External"/><Relationship Id="rId4" Type="http://schemas.openxmlformats.org/officeDocument/2006/relationships/hyperlink" Target="https://rutube.ru/video/a8284e0cbd396683e5c379b2af2bb6b5/?r=w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4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microsoft.com/office/2007/relationships/hdphoto" Target="../media/hdphoto6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3.png"/><Relationship Id="rId5" Type="http://schemas.microsoft.com/office/2007/relationships/hdphoto" Target="../media/hdphoto5.wdp"/><Relationship Id="rId10" Type="http://schemas.openxmlformats.org/officeDocument/2006/relationships/image" Target="../media/image2.png"/><Relationship Id="rId4" Type="http://schemas.openxmlformats.org/officeDocument/2006/relationships/image" Target="../media/image45.png"/><Relationship Id="rId9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4384000" cy="1372531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904" y="5292998"/>
            <a:ext cx="24036187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6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dirty="0"/>
              <a:t>Автоматизированные инструменты для предварительной оценки готовности сметной документации к экспертизе.</a:t>
            </a:r>
            <a:endParaRPr lang="ru-RU" dirty="0">
              <a:sym typeface="Montserrat Bold"/>
            </a:endParaRP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91816783-8BB6-354D-963A-74E832C248D5}"/>
              </a:ext>
            </a:extLst>
          </p:cNvPr>
          <p:cNvGrpSpPr/>
          <p:nvPr/>
        </p:nvGrpSpPr>
        <p:grpSpPr>
          <a:xfrm>
            <a:off x="1100311" y="12592825"/>
            <a:ext cx="13091939" cy="725412"/>
            <a:chOff x="23126457" y="9895351"/>
            <a:chExt cx="7969412" cy="725412"/>
          </a:xfrm>
        </p:grpSpPr>
        <p:sp>
          <p:nvSpPr>
            <p:cNvPr id="17" name="Rectangle">
              <a:extLst>
                <a:ext uri="{FF2B5EF4-FFF2-40B4-BE49-F238E27FC236}">
                  <a16:creationId xmlns:a16="http://schemas.microsoft.com/office/drawing/2014/main" id="{5ACE6C34-3F67-7740-8580-AE765C5A5A76}"/>
                </a:ext>
              </a:extLst>
            </p:cNvPr>
            <p:cNvSpPr/>
            <p:nvPr/>
          </p:nvSpPr>
          <p:spPr>
            <a:xfrm>
              <a:off x="23167215" y="10302432"/>
              <a:ext cx="6207122" cy="318331"/>
            </a:xfrm>
            <a:prstGeom prst="rect">
              <a:avLst/>
            </a:prstGeom>
            <a:solidFill>
              <a:srgbClr val="54B0DB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Walt Whitman">
              <a:extLst>
                <a:ext uri="{FF2B5EF4-FFF2-40B4-BE49-F238E27FC236}">
                  <a16:creationId xmlns:a16="http://schemas.microsoft.com/office/drawing/2014/main" id="{7EC651B9-490A-4948-A2B1-13D24F767DD3}"/>
                </a:ext>
              </a:extLst>
            </p:cNvPr>
            <p:cNvSpPr txBox="1"/>
            <p:nvPr/>
          </p:nvSpPr>
          <p:spPr>
            <a:xfrm>
              <a:off x="23126457" y="9895351"/>
              <a:ext cx="7969412" cy="7062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>
              <a:spAutoFit/>
            </a:bodyPr>
            <a:lstStyle>
              <a:lvl1pPr algn="l" defTabSz="457200">
                <a:lnSpc>
                  <a:spcPct val="120000"/>
                </a:lnSpc>
                <a:defRPr sz="1400" cap="all" spc="1120">
                  <a:solidFill>
                    <a:srgbClr val="24242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ru-RU" sz="3600" dirty="0" smtClean="0">
                  <a:solidFill>
                    <a:srgbClr val="002060"/>
                  </a:solidFill>
                </a:rPr>
                <a:t>Рябиков Илья Русланович</a:t>
              </a:r>
              <a:endParaRPr sz="36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772774" y="279461"/>
            <a:ext cx="2175641" cy="19863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3709" y="279461"/>
            <a:ext cx="2034349" cy="203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0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24187" y="4919662"/>
            <a:ext cx="17892000" cy="5652000"/>
          </a:xfrm>
          <a:prstGeom prst="rect">
            <a:avLst/>
          </a:prstGeom>
          <a:solidFill>
            <a:srgbClr val="7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54" name="Trend 2021."/>
          <p:cNvSpPr txBox="1"/>
          <p:nvPr/>
        </p:nvSpPr>
        <p:spPr>
          <a:xfrm>
            <a:off x="5253457" y="304401"/>
            <a:ext cx="1387708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/>
            </a:pPr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ВХОД </a:t>
            </a:r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ДЛЯ ПОЛЬЗОВАТЕЛЕЙ ЕЦПЭ</a:t>
            </a:r>
            <a:endParaRPr lang="ru-RU" sz="510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7" name="Прямоугольный треугольник 16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837" y="4691062"/>
            <a:ext cx="17840325" cy="5667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716387" y="13145726"/>
            <a:ext cx="6799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10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6566" y="2317262"/>
            <a:ext cx="15336000" cy="684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 smtClean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ХРАНИЛИЩЕ ВСЕХ ОБЪЕКТОВ, МНОГОПОЛЬЗОВАТЕЛЬСКИЙ ДОСТУП</a:t>
            </a:r>
            <a:endParaRPr lang="ru-RU" sz="3200" dirty="0">
              <a:solidFill>
                <a:srgbClr val="964E4E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704924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22947" y="3559284"/>
            <a:ext cx="17604000" cy="6264000"/>
          </a:xfrm>
          <a:prstGeom prst="rect">
            <a:avLst/>
          </a:prstGeom>
          <a:solidFill>
            <a:srgbClr val="7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54" name="Trend 2021."/>
          <p:cNvSpPr txBox="1"/>
          <p:nvPr/>
        </p:nvSpPr>
        <p:spPr>
          <a:xfrm>
            <a:off x="6491675" y="304401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smtClean="0"/>
              <a:t>РАСШИРЕННЫЙ ФУНКЦИОНАЛ</a:t>
            </a:r>
            <a:endParaRPr lang="ru-RU" dirty="0"/>
          </a:p>
        </p:txBody>
      </p:sp>
      <p:sp>
        <p:nvSpPr>
          <p:cNvPr id="17" name="Прямоугольный треугольник 16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4666" y="2369423"/>
            <a:ext cx="18317107" cy="684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 smtClean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ПРОВЕРКА РАСЧЕТА СМЕТНОЙ СТОИМОСТИ И ВЫПОЛНЕНИЯ ТРЕБОВАНИЙ МЕТОДИКИ</a:t>
            </a:r>
            <a:endParaRPr lang="ru-RU" sz="3200" dirty="0">
              <a:solidFill>
                <a:srgbClr val="964E4E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66" y="3386289"/>
            <a:ext cx="17745075" cy="6248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92358" y="12199798"/>
            <a:ext cx="203973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</a:t>
            </a: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алее нажать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галочку – справа </a:t>
            </a: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внизу </a:t>
            </a: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ЛСР</a:t>
            </a:r>
            <a:endParaRPr lang="ru-RU" sz="4000" b="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136630" y="6180286"/>
            <a:ext cx="4447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000" b="0" dirty="0" smtClean="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Для ЛСР в РИМ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11" y="11206876"/>
            <a:ext cx="885347" cy="88534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992358" y="9970575"/>
            <a:ext cx="16945090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Необходимо выбрать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«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Монитор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проверки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»</a:t>
            </a:r>
            <a:endParaRPr lang="ru-RU" sz="34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11" y="10224105"/>
            <a:ext cx="885347" cy="88534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992358" y="11292855"/>
            <a:ext cx="18792854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/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Далее нажать кнопку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проверить нормативы используемые для составления ЛСР </a:t>
            </a: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11" y="12189647"/>
            <a:ext cx="885347" cy="885347"/>
          </a:xfrm>
          <a:prstGeom prst="rect">
            <a:avLst/>
          </a:prstGeom>
        </p:spPr>
      </p:pic>
      <p:sp>
        <p:nvSpPr>
          <p:cNvPr id="23" name="Rounded Rectangle"/>
          <p:cNvSpPr/>
          <p:nvPr/>
        </p:nvSpPr>
        <p:spPr>
          <a:xfrm>
            <a:off x="18618185" y="5895844"/>
            <a:ext cx="1270001" cy="1270002"/>
          </a:xfrm>
          <a:prstGeom prst="roundRect">
            <a:avLst>
              <a:gd name="adj" fmla="val 30239"/>
            </a:avLst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4" name="Graphic 192"/>
          <p:cNvSpPr/>
          <p:nvPr/>
        </p:nvSpPr>
        <p:spPr>
          <a:xfrm>
            <a:off x="18987283" y="6254823"/>
            <a:ext cx="531807" cy="54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8" extrusionOk="0">
                <a:moveTo>
                  <a:pt x="2090" y="7044"/>
                </a:moveTo>
                <a:cubicBezTo>
                  <a:pt x="2090" y="7600"/>
                  <a:pt x="1622" y="8050"/>
                  <a:pt x="1045" y="8050"/>
                </a:cubicBezTo>
                <a:cubicBezTo>
                  <a:pt x="468" y="8050"/>
                  <a:pt x="0" y="7600"/>
                  <a:pt x="0" y="7044"/>
                </a:cubicBezTo>
                <a:cubicBezTo>
                  <a:pt x="0" y="6488"/>
                  <a:pt x="468" y="6038"/>
                  <a:pt x="1045" y="6038"/>
                </a:cubicBezTo>
                <a:cubicBezTo>
                  <a:pt x="1622" y="6038"/>
                  <a:pt x="2090" y="6488"/>
                  <a:pt x="2090" y="7044"/>
                </a:cubicBezTo>
                <a:close/>
                <a:moveTo>
                  <a:pt x="1742" y="671"/>
                </a:moveTo>
                <a:cubicBezTo>
                  <a:pt x="1165" y="671"/>
                  <a:pt x="697" y="1121"/>
                  <a:pt x="697" y="1677"/>
                </a:cubicBezTo>
                <a:cubicBezTo>
                  <a:pt x="697" y="2233"/>
                  <a:pt x="1165" y="2683"/>
                  <a:pt x="1742" y="2683"/>
                </a:cubicBezTo>
                <a:cubicBezTo>
                  <a:pt x="2319" y="2683"/>
                  <a:pt x="2787" y="2233"/>
                  <a:pt x="2787" y="1677"/>
                </a:cubicBezTo>
                <a:cubicBezTo>
                  <a:pt x="2787" y="1121"/>
                  <a:pt x="2319" y="671"/>
                  <a:pt x="1742" y="671"/>
                </a:cubicBezTo>
                <a:close/>
                <a:moveTo>
                  <a:pt x="1742" y="11405"/>
                </a:moveTo>
                <a:cubicBezTo>
                  <a:pt x="1165" y="11405"/>
                  <a:pt x="697" y="11855"/>
                  <a:pt x="697" y="12411"/>
                </a:cubicBezTo>
                <a:cubicBezTo>
                  <a:pt x="697" y="12967"/>
                  <a:pt x="1165" y="13417"/>
                  <a:pt x="1742" y="13417"/>
                </a:cubicBezTo>
                <a:cubicBezTo>
                  <a:pt x="2319" y="13417"/>
                  <a:pt x="2787" y="12967"/>
                  <a:pt x="2787" y="12411"/>
                </a:cubicBezTo>
                <a:cubicBezTo>
                  <a:pt x="2787" y="11855"/>
                  <a:pt x="2319" y="11405"/>
                  <a:pt x="1742" y="11405"/>
                </a:cubicBezTo>
                <a:close/>
                <a:moveTo>
                  <a:pt x="19858" y="671"/>
                </a:moveTo>
                <a:cubicBezTo>
                  <a:pt x="19281" y="671"/>
                  <a:pt x="18813" y="1121"/>
                  <a:pt x="18813" y="1677"/>
                </a:cubicBezTo>
                <a:cubicBezTo>
                  <a:pt x="18813" y="2233"/>
                  <a:pt x="19281" y="2683"/>
                  <a:pt x="19858" y="2683"/>
                </a:cubicBezTo>
                <a:cubicBezTo>
                  <a:pt x="20435" y="2683"/>
                  <a:pt x="20903" y="2233"/>
                  <a:pt x="20903" y="1677"/>
                </a:cubicBezTo>
                <a:cubicBezTo>
                  <a:pt x="20903" y="1121"/>
                  <a:pt x="20435" y="671"/>
                  <a:pt x="19858" y="671"/>
                </a:cubicBezTo>
                <a:close/>
                <a:moveTo>
                  <a:pt x="19858" y="11405"/>
                </a:moveTo>
                <a:cubicBezTo>
                  <a:pt x="19281" y="11405"/>
                  <a:pt x="18813" y="11855"/>
                  <a:pt x="18813" y="12411"/>
                </a:cubicBezTo>
                <a:cubicBezTo>
                  <a:pt x="18813" y="12967"/>
                  <a:pt x="19281" y="13417"/>
                  <a:pt x="19858" y="13417"/>
                </a:cubicBezTo>
                <a:cubicBezTo>
                  <a:pt x="20435" y="13417"/>
                  <a:pt x="20903" y="12967"/>
                  <a:pt x="20903" y="12411"/>
                </a:cubicBezTo>
                <a:cubicBezTo>
                  <a:pt x="20903" y="11855"/>
                  <a:pt x="20435" y="11405"/>
                  <a:pt x="19858" y="11405"/>
                </a:cubicBezTo>
                <a:close/>
                <a:moveTo>
                  <a:pt x="20555" y="6038"/>
                </a:moveTo>
                <a:cubicBezTo>
                  <a:pt x="19978" y="6038"/>
                  <a:pt x="19510" y="6488"/>
                  <a:pt x="19510" y="7044"/>
                </a:cubicBezTo>
                <a:cubicBezTo>
                  <a:pt x="19510" y="7600"/>
                  <a:pt x="19978" y="8050"/>
                  <a:pt x="20555" y="8050"/>
                </a:cubicBezTo>
                <a:cubicBezTo>
                  <a:pt x="21132" y="8050"/>
                  <a:pt x="21600" y="7600"/>
                  <a:pt x="21600" y="7044"/>
                </a:cubicBezTo>
                <a:cubicBezTo>
                  <a:pt x="21600" y="6488"/>
                  <a:pt x="21132" y="6038"/>
                  <a:pt x="20555" y="6038"/>
                </a:cubicBezTo>
                <a:close/>
                <a:moveTo>
                  <a:pt x="16578" y="11364"/>
                </a:moveTo>
                <a:cubicBezTo>
                  <a:pt x="15938" y="12186"/>
                  <a:pt x="15532" y="13155"/>
                  <a:pt x="15402" y="14175"/>
                </a:cubicBezTo>
                <a:cubicBezTo>
                  <a:pt x="15929" y="14396"/>
                  <a:pt x="16170" y="14986"/>
                  <a:pt x="15941" y="15494"/>
                </a:cubicBezTo>
                <a:cubicBezTo>
                  <a:pt x="15825" y="15749"/>
                  <a:pt x="15605" y="15947"/>
                  <a:pt x="15332" y="16039"/>
                </a:cubicBezTo>
                <a:lnTo>
                  <a:pt x="15332" y="18427"/>
                </a:lnTo>
                <a:cubicBezTo>
                  <a:pt x="15335" y="19257"/>
                  <a:pt x="14810" y="20005"/>
                  <a:pt x="14008" y="20311"/>
                </a:cubicBezTo>
                <a:lnTo>
                  <a:pt x="11192" y="21396"/>
                </a:lnTo>
                <a:cubicBezTo>
                  <a:pt x="10943" y="21492"/>
                  <a:pt x="10665" y="21492"/>
                  <a:pt x="10416" y="21396"/>
                </a:cubicBezTo>
                <a:lnTo>
                  <a:pt x="7595" y="20311"/>
                </a:lnTo>
                <a:cubicBezTo>
                  <a:pt x="6793" y="20005"/>
                  <a:pt x="6268" y="19257"/>
                  <a:pt x="6271" y="18427"/>
                </a:cubicBezTo>
                <a:lnTo>
                  <a:pt x="6271" y="16039"/>
                </a:lnTo>
                <a:cubicBezTo>
                  <a:pt x="5728" y="15856"/>
                  <a:pt x="5442" y="15284"/>
                  <a:pt x="5632" y="14762"/>
                </a:cubicBezTo>
                <a:cubicBezTo>
                  <a:pt x="5728" y="14500"/>
                  <a:pt x="5932" y="14287"/>
                  <a:pt x="6196" y="14175"/>
                </a:cubicBezTo>
                <a:cubicBezTo>
                  <a:pt x="6062" y="13153"/>
                  <a:pt x="5654" y="12182"/>
                  <a:pt x="5012" y="11358"/>
                </a:cubicBezTo>
                <a:cubicBezTo>
                  <a:pt x="4003" y="10113"/>
                  <a:pt x="3463" y="8576"/>
                  <a:pt x="3479" y="6997"/>
                </a:cubicBezTo>
                <a:cubicBezTo>
                  <a:pt x="3535" y="3213"/>
                  <a:pt x="6663" y="137"/>
                  <a:pt x="10591" y="3"/>
                </a:cubicBezTo>
                <a:cubicBezTo>
                  <a:pt x="14630" y="-108"/>
                  <a:pt x="17998" y="2954"/>
                  <a:pt x="18113" y="6843"/>
                </a:cubicBezTo>
                <a:cubicBezTo>
                  <a:pt x="18115" y="6910"/>
                  <a:pt x="18116" y="6977"/>
                  <a:pt x="18116" y="7044"/>
                </a:cubicBezTo>
                <a:cubicBezTo>
                  <a:pt x="18121" y="8609"/>
                  <a:pt x="17579" y="10131"/>
                  <a:pt x="16578" y="11364"/>
                </a:cubicBezTo>
                <a:close/>
                <a:moveTo>
                  <a:pt x="13228" y="18443"/>
                </a:moveTo>
                <a:lnTo>
                  <a:pt x="13239" y="16101"/>
                </a:lnTo>
                <a:lnTo>
                  <a:pt x="8361" y="16101"/>
                </a:lnTo>
                <a:lnTo>
                  <a:pt x="8361" y="18427"/>
                </a:lnTo>
                <a:lnTo>
                  <a:pt x="10800" y="19377"/>
                </a:lnTo>
                <a:close/>
                <a:moveTo>
                  <a:pt x="16026" y="7044"/>
                </a:moveTo>
                <a:cubicBezTo>
                  <a:pt x="16026" y="4265"/>
                  <a:pt x="13686" y="2012"/>
                  <a:pt x="10800" y="2012"/>
                </a:cubicBezTo>
                <a:lnTo>
                  <a:pt x="10650" y="2012"/>
                </a:lnTo>
                <a:cubicBezTo>
                  <a:pt x="7847" y="2110"/>
                  <a:pt x="5615" y="4306"/>
                  <a:pt x="5574" y="7006"/>
                </a:cubicBezTo>
                <a:cubicBezTo>
                  <a:pt x="5562" y="8134"/>
                  <a:pt x="5946" y="9232"/>
                  <a:pt x="6666" y="10122"/>
                </a:cubicBezTo>
                <a:cubicBezTo>
                  <a:pt x="7569" y="11279"/>
                  <a:pt x="8129" y="12649"/>
                  <a:pt x="8287" y="14088"/>
                </a:cubicBezTo>
                <a:lnTo>
                  <a:pt x="13308" y="14088"/>
                </a:lnTo>
                <a:cubicBezTo>
                  <a:pt x="13464" y="12652"/>
                  <a:pt x="14023" y="11283"/>
                  <a:pt x="14926" y="10130"/>
                </a:cubicBezTo>
                <a:cubicBezTo>
                  <a:pt x="15642" y="9249"/>
                  <a:pt x="16029" y="8162"/>
                  <a:pt x="16026" y="7044"/>
                </a:cubicBezTo>
                <a:close/>
                <a:moveTo>
                  <a:pt x="9755" y="7044"/>
                </a:moveTo>
                <a:cubicBezTo>
                  <a:pt x="9755" y="6488"/>
                  <a:pt x="10223" y="6038"/>
                  <a:pt x="10800" y="6038"/>
                </a:cubicBezTo>
                <a:cubicBezTo>
                  <a:pt x="11377" y="6038"/>
                  <a:pt x="11845" y="5587"/>
                  <a:pt x="11845" y="5031"/>
                </a:cubicBezTo>
                <a:cubicBezTo>
                  <a:pt x="11845" y="4476"/>
                  <a:pt x="11377" y="4025"/>
                  <a:pt x="10800" y="4025"/>
                </a:cubicBezTo>
                <a:cubicBezTo>
                  <a:pt x="9069" y="4027"/>
                  <a:pt x="7666" y="5377"/>
                  <a:pt x="7665" y="7044"/>
                </a:cubicBezTo>
                <a:cubicBezTo>
                  <a:pt x="7665" y="7600"/>
                  <a:pt x="8132" y="8050"/>
                  <a:pt x="8710" y="8050"/>
                </a:cubicBezTo>
                <a:cubicBezTo>
                  <a:pt x="9287" y="8050"/>
                  <a:pt x="9755" y="7600"/>
                  <a:pt x="9755" y="7044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716387" y="13145726"/>
            <a:ext cx="6799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11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21737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433372" y="4005255"/>
            <a:ext cx="17784000" cy="5256000"/>
          </a:xfrm>
          <a:prstGeom prst="rect">
            <a:avLst/>
          </a:prstGeom>
          <a:solidFill>
            <a:srgbClr val="7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17" name="Прямоугольный треугольник 16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66" y="3800221"/>
            <a:ext cx="17802225" cy="5238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16387" y="13145726"/>
            <a:ext cx="6799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12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3" name="Trend 2021."/>
          <p:cNvSpPr txBox="1"/>
          <p:nvPr/>
        </p:nvSpPr>
        <p:spPr>
          <a:xfrm>
            <a:off x="6491675" y="304401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smtClean="0"/>
              <a:t>РАСШИРЕННЫЙ ФУНКЦИОНАЛ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24666" y="2369423"/>
            <a:ext cx="18317107" cy="684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 smtClean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ПРОВЕРКА РАСЧЕТА СМЕТНОЙ СТОИМОСТИ И ВЫПОЛНЕНИЯ ТРЕБОВАНИЙ МЕТОДИКИ</a:t>
            </a:r>
            <a:endParaRPr lang="ru-RU" sz="3200" dirty="0">
              <a:solidFill>
                <a:srgbClr val="964E4E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136630" y="6180286"/>
            <a:ext cx="4447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000" b="0" dirty="0" smtClean="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Для ЛСР </a:t>
            </a:r>
            <a:r>
              <a:rPr lang="ru-RU" sz="4000" b="0" smtClean="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в </a:t>
            </a:r>
            <a:r>
              <a:rPr lang="ru-RU" sz="4000" b="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Б</a:t>
            </a:r>
            <a:r>
              <a:rPr lang="ru-RU" sz="4000" b="0" smtClean="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ИМ</a:t>
            </a:r>
            <a:endParaRPr lang="ru-RU" sz="4000" b="0" dirty="0" smtClean="0">
              <a:solidFill>
                <a:srgbClr val="820000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86645" y="9719760"/>
            <a:ext cx="16945090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Необходимо выбрать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«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Монитор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проверки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»</a:t>
            </a:r>
            <a:endParaRPr lang="ru-RU" sz="34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298" y="10008267"/>
            <a:ext cx="885347" cy="885347"/>
          </a:xfrm>
          <a:prstGeom prst="rect">
            <a:avLst/>
          </a:prstGeom>
        </p:spPr>
      </p:pic>
      <p:sp>
        <p:nvSpPr>
          <p:cNvPr id="21" name="Rounded Rectangle"/>
          <p:cNvSpPr/>
          <p:nvPr/>
        </p:nvSpPr>
        <p:spPr>
          <a:xfrm>
            <a:off x="18618185" y="5895844"/>
            <a:ext cx="1270001" cy="1270002"/>
          </a:xfrm>
          <a:prstGeom prst="roundRect">
            <a:avLst>
              <a:gd name="adj" fmla="val 30239"/>
            </a:avLst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2" name="Graphic 192"/>
          <p:cNvSpPr/>
          <p:nvPr/>
        </p:nvSpPr>
        <p:spPr>
          <a:xfrm>
            <a:off x="18987283" y="6254823"/>
            <a:ext cx="531807" cy="54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8" extrusionOk="0">
                <a:moveTo>
                  <a:pt x="2090" y="7044"/>
                </a:moveTo>
                <a:cubicBezTo>
                  <a:pt x="2090" y="7600"/>
                  <a:pt x="1622" y="8050"/>
                  <a:pt x="1045" y="8050"/>
                </a:cubicBezTo>
                <a:cubicBezTo>
                  <a:pt x="468" y="8050"/>
                  <a:pt x="0" y="7600"/>
                  <a:pt x="0" y="7044"/>
                </a:cubicBezTo>
                <a:cubicBezTo>
                  <a:pt x="0" y="6488"/>
                  <a:pt x="468" y="6038"/>
                  <a:pt x="1045" y="6038"/>
                </a:cubicBezTo>
                <a:cubicBezTo>
                  <a:pt x="1622" y="6038"/>
                  <a:pt x="2090" y="6488"/>
                  <a:pt x="2090" y="7044"/>
                </a:cubicBezTo>
                <a:close/>
                <a:moveTo>
                  <a:pt x="1742" y="671"/>
                </a:moveTo>
                <a:cubicBezTo>
                  <a:pt x="1165" y="671"/>
                  <a:pt x="697" y="1121"/>
                  <a:pt x="697" y="1677"/>
                </a:cubicBezTo>
                <a:cubicBezTo>
                  <a:pt x="697" y="2233"/>
                  <a:pt x="1165" y="2683"/>
                  <a:pt x="1742" y="2683"/>
                </a:cubicBezTo>
                <a:cubicBezTo>
                  <a:pt x="2319" y="2683"/>
                  <a:pt x="2787" y="2233"/>
                  <a:pt x="2787" y="1677"/>
                </a:cubicBezTo>
                <a:cubicBezTo>
                  <a:pt x="2787" y="1121"/>
                  <a:pt x="2319" y="671"/>
                  <a:pt x="1742" y="671"/>
                </a:cubicBezTo>
                <a:close/>
                <a:moveTo>
                  <a:pt x="1742" y="11405"/>
                </a:moveTo>
                <a:cubicBezTo>
                  <a:pt x="1165" y="11405"/>
                  <a:pt x="697" y="11855"/>
                  <a:pt x="697" y="12411"/>
                </a:cubicBezTo>
                <a:cubicBezTo>
                  <a:pt x="697" y="12967"/>
                  <a:pt x="1165" y="13417"/>
                  <a:pt x="1742" y="13417"/>
                </a:cubicBezTo>
                <a:cubicBezTo>
                  <a:pt x="2319" y="13417"/>
                  <a:pt x="2787" y="12967"/>
                  <a:pt x="2787" y="12411"/>
                </a:cubicBezTo>
                <a:cubicBezTo>
                  <a:pt x="2787" y="11855"/>
                  <a:pt x="2319" y="11405"/>
                  <a:pt x="1742" y="11405"/>
                </a:cubicBezTo>
                <a:close/>
                <a:moveTo>
                  <a:pt x="19858" y="671"/>
                </a:moveTo>
                <a:cubicBezTo>
                  <a:pt x="19281" y="671"/>
                  <a:pt x="18813" y="1121"/>
                  <a:pt x="18813" y="1677"/>
                </a:cubicBezTo>
                <a:cubicBezTo>
                  <a:pt x="18813" y="2233"/>
                  <a:pt x="19281" y="2683"/>
                  <a:pt x="19858" y="2683"/>
                </a:cubicBezTo>
                <a:cubicBezTo>
                  <a:pt x="20435" y="2683"/>
                  <a:pt x="20903" y="2233"/>
                  <a:pt x="20903" y="1677"/>
                </a:cubicBezTo>
                <a:cubicBezTo>
                  <a:pt x="20903" y="1121"/>
                  <a:pt x="20435" y="671"/>
                  <a:pt x="19858" y="671"/>
                </a:cubicBezTo>
                <a:close/>
                <a:moveTo>
                  <a:pt x="19858" y="11405"/>
                </a:moveTo>
                <a:cubicBezTo>
                  <a:pt x="19281" y="11405"/>
                  <a:pt x="18813" y="11855"/>
                  <a:pt x="18813" y="12411"/>
                </a:cubicBezTo>
                <a:cubicBezTo>
                  <a:pt x="18813" y="12967"/>
                  <a:pt x="19281" y="13417"/>
                  <a:pt x="19858" y="13417"/>
                </a:cubicBezTo>
                <a:cubicBezTo>
                  <a:pt x="20435" y="13417"/>
                  <a:pt x="20903" y="12967"/>
                  <a:pt x="20903" y="12411"/>
                </a:cubicBezTo>
                <a:cubicBezTo>
                  <a:pt x="20903" y="11855"/>
                  <a:pt x="20435" y="11405"/>
                  <a:pt x="19858" y="11405"/>
                </a:cubicBezTo>
                <a:close/>
                <a:moveTo>
                  <a:pt x="20555" y="6038"/>
                </a:moveTo>
                <a:cubicBezTo>
                  <a:pt x="19978" y="6038"/>
                  <a:pt x="19510" y="6488"/>
                  <a:pt x="19510" y="7044"/>
                </a:cubicBezTo>
                <a:cubicBezTo>
                  <a:pt x="19510" y="7600"/>
                  <a:pt x="19978" y="8050"/>
                  <a:pt x="20555" y="8050"/>
                </a:cubicBezTo>
                <a:cubicBezTo>
                  <a:pt x="21132" y="8050"/>
                  <a:pt x="21600" y="7600"/>
                  <a:pt x="21600" y="7044"/>
                </a:cubicBezTo>
                <a:cubicBezTo>
                  <a:pt x="21600" y="6488"/>
                  <a:pt x="21132" y="6038"/>
                  <a:pt x="20555" y="6038"/>
                </a:cubicBezTo>
                <a:close/>
                <a:moveTo>
                  <a:pt x="16578" y="11364"/>
                </a:moveTo>
                <a:cubicBezTo>
                  <a:pt x="15938" y="12186"/>
                  <a:pt x="15532" y="13155"/>
                  <a:pt x="15402" y="14175"/>
                </a:cubicBezTo>
                <a:cubicBezTo>
                  <a:pt x="15929" y="14396"/>
                  <a:pt x="16170" y="14986"/>
                  <a:pt x="15941" y="15494"/>
                </a:cubicBezTo>
                <a:cubicBezTo>
                  <a:pt x="15825" y="15749"/>
                  <a:pt x="15605" y="15947"/>
                  <a:pt x="15332" y="16039"/>
                </a:cubicBezTo>
                <a:lnTo>
                  <a:pt x="15332" y="18427"/>
                </a:lnTo>
                <a:cubicBezTo>
                  <a:pt x="15335" y="19257"/>
                  <a:pt x="14810" y="20005"/>
                  <a:pt x="14008" y="20311"/>
                </a:cubicBezTo>
                <a:lnTo>
                  <a:pt x="11192" y="21396"/>
                </a:lnTo>
                <a:cubicBezTo>
                  <a:pt x="10943" y="21492"/>
                  <a:pt x="10665" y="21492"/>
                  <a:pt x="10416" y="21396"/>
                </a:cubicBezTo>
                <a:lnTo>
                  <a:pt x="7595" y="20311"/>
                </a:lnTo>
                <a:cubicBezTo>
                  <a:pt x="6793" y="20005"/>
                  <a:pt x="6268" y="19257"/>
                  <a:pt x="6271" y="18427"/>
                </a:cubicBezTo>
                <a:lnTo>
                  <a:pt x="6271" y="16039"/>
                </a:lnTo>
                <a:cubicBezTo>
                  <a:pt x="5728" y="15856"/>
                  <a:pt x="5442" y="15284"/>
                  <a:pt x="5632" y="14762"/>
                </a:cubicBezTo>
                <a:cubicBezTo>
                  <a:pt x="5728" y="14500"/>
                  <a:pt x="5932" y="14287"/>
                  <a:pt x="6196" y="14175"/>
                </a:cubicBezTo>
                <a:cubicBezTo>
                  <a:pt x="6062" y="13153"/>
                  <a:pt x="5654" y="12182"/>
                  <a:pt x="5012" y="11358"/>
                </a:cubicBezTo>
                <a:cubicBezTo>
                  <a:pt x="4003" y="10113"/>
                  <a:pt x="3463" y="8576"/>
                  <a:pt x="3479" y="6997"/>
                </a:cubicBezTo>
                <a:cubicBezTo>
                  <a:pt x="3535" y="3213"/>
                  <a:pt x="6663" y="137"/>
                  <a:pt x="10591" y="3"/>
                </a:cubicBezTo>
                <a:cubicBezTo>
                  <a:pt x="14630" y="-108"/>
                  <a:pt x="17998" y="2954"/>
                  <a:pt x="18113" y="6843"/>
                </a:cubicBezTo>
                <a:cubicBezTo>
                  <a:pt x="18115" y="6910"/>
                  <a:pt x="18116" y="6977"/>
                  <a:pt x="18116" y="7044"/>
                </a:cubicBezTo>
                <a:cubicBezTo>
                  <a:pt x="18121" y="8609"/>
                  <a:pt x="17579" y="10131"/>
                  <a:pt x="16578" y="11364"/>
                </a:cubicBezTo>
                <a:close/>
                <a:moveTo>
                  <a:pt x="13228" y="18443"/>
                </a:moveTo>
                <a:lnTo>
                  <a:pt x="13239" y="16101"/>
                </a:lnTo>
                <a:lnTo>
                  <a:pt x="8361" y="16101"/>
                </a:lnTo>
                <a:lnTo>
                  <a:pt x="8361" y="18427"/>
                </a:lnTo>
                <a:lnTo>
                  <a:pt x="10800" y="19377"/>
                </a:lnTo>
                <a:close/>
                <a:moveTo>
                  <a:pt x="16026" y="7044"/>
                </a:moveTo>
                <a:cubicBezTo>
                  <a:pt x="16026" y="4265"/>
                  <a:pt x="13686" y="2012"/>
                  <a:pt x="10800" y="2012"/>
                </a:cubicBezTo>
                <a:lnTo>
                  <a:pt x="10650" y="2012"/>
                </a:lnTo>
                <a:cubicBezTo>
                  <a:pt x="7847" y="2110"/>
                  <a:pt x="5615" y="4306"/>
                  <a:pt x="5574" y="7006"/>
                </a:cubicBezTo>
                <a:cubicBezTo>
                  <a:pt x="5562" y="8134"/>
                  <a:pt x="5946" y="9232"/>
                  <a:pt x="6666" y="10122"/>
                </a:cubicBezTo>
                <a:cubicBezTo>
                  <a:pt x="7569" y="11279"/>
                  <a:pt x="8129" y="12649"/>
                  <a:pt x="8287" y="14088"/>
                </a:cubicBezTo>
                <a:lnTo>
                  <a:pt x="13308" y="14088"/>
                </a:lnTo>
                <a:cubicBezTo>
                  <a:pt x="13464" y="12652"/>
                  <a:pt x="14023" y="11283"/>
                  <a:pt x="14926" y="10130"/>
                </a:cubicBezTo>
                <a:cubicBezTo>
                  <a:pt x="15642" y="9249"/>
                  <a:pt x="16029" y="8162"/>
                  <a:pt x="16026" y="7044"/>
                </a:cubicBezTo>
                <a:close/>
                <a:moveTo>
                  <a:pt x="9755" y="7044"/>
                </a:moveTo>
                <a:cubicBezTo>
                  <a:pt x="9755" y="6488"/>
                  <a:pt x="10223" y="6038"/>
                  <a:pt x="10800" y="6038"/>
                </a:cubicBezTo>
                <a:cubicBezTo>
                  <a:pt x="11377" y="6038"/>
                  <a:pt x="11845" y="5587"/>
                  <a:pt x="11845" y="5031"/>
                </a:cubicBezTo>
                <a:cubicBezTo>
                  <a:pt x="11845" y="4476"/>
                  <a:pt x="11377" y="4025"/>
                  <a:pt x="10800" y="4025"/>
                </a:cubicBezTo>
                <a:cubicBezTo>
                  <a:pt x="9069" y="4027"/>
                  <a:pt x="7666" y="5377"/>
                  <a:pt x="7665" y="7044"/>
                </a:cubicBezTo>
                <a:cubicBezTo>
                  <a:pt x="7665" y="7600"/>
                  <a:pt x="8132" y="8050"/>
                  <a:pt x="8710" y="8050"/>
                </a:cubicBezTo>
                <a:cubicBezTo>
                  <a:pt x="9287" y="8050"/>
                  <a:pt x="9755" y="7600"/>
                  <a:pt x="9755" y="7044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86645" y="10676530"/>
            <a:ext cx="18171450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алее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– проверить нормативы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 </a:t>
            </a:r>
            <a:r>
              <a:rPr lang="ru-RU" sz="3600" b="0" u="sng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индексы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, используемые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для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составления 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ЛСР</a:t>
            </a:r>
            <a:endParaRPr lang="ru-RU" sz="34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298" y="10965037"/>
            <a:ext cx="885347" cy="88534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298" y="11895332"/>
            <a:ext cx="885347" cy="88534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3986645" y="11921807"/>
            <a:ext cx="203973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</a:t>
            </a: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алее нажать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галочку – справа </a:t>
            </a: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внизу </a:t>
            </a: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ЛСР</a:t>
            </a:r>
            <a:endParaRPr lang="ru-RU" sz="4000" b="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760195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25" name="All the world is made of faith, and trust, and pixie dust."/>
          <p:cNvSpPr txBox="1"/>
          <p:nvPr/>
        </p:nvSpPr>
        <p:spPr>
          <a:xfrm>
            <a:off x="159091" y="-88015"/>
            <a:ext cx="24069368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5000" b="0">
                <a:solidFill>
                  <a:srgbClr val="24242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>
              <a:defRPr/>
            </a:pPr>
            <a:r>
              <a:rPr lang="ru-RU" sz="5100" b="1" smtClean="0">
                <a:solidFill>
                  <a:srgbClr val="006696"/>
                </a:solidFill>
              </a:rPr>
              <a:t>ПРОВЕРКА РАСЧЕТА СМЕТНОЙ СТОИМОСТИ И ВЫПОЛНЕНИЯ ТРЕБОВАНИЙ МЕТОДИКИ В КПСР</a:t>
            </a:r>
            <a:endParaRPr lang="ru-RU" sz="5100" b="1" dirty="0">
              <a:solidFill>
                <a:srgbClr val="006696"/>
              </a:solidFill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315" y="6456154"/>
            <a:ext cx="21371428" cy="66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16387" y="13145726"/>
            <a:ext cx="6799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13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sp>
        <p:nvSpPr>
          <p:cNvPr id="18" name="Прямоугольник 17"/>
          <p:cNvSpPr/>
          <p:nvPr/>
        </p:nvSpPr>
        <p:spPr>
          <a:xfrm>
            <a:off x="2061984" y="1851490"/>
            <a:ext cx="2280140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sz="4000" dirty="0" smtClean="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Данная функция позволяет </a:t>
            </a:r>
            <a:r>
              <a:rPr lang="ru-RU" sz="4000" smtClean="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проверить</a:t>
            </a:r>
            <a:r>
              <a:rPr lang="ru-RU" sz="4000" smtClean="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:</a:t>
            </a: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правильность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оформления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GGE по XML-схемам, размещенным на сайте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Минстроя;</a:t>
            </a:r>
            <a:endParaRPr lang="ru-RU" sz="40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наличие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ссылок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на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файлы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ведомости объемов работ в позициях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ЛСР;</a:t>
            </a: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правильность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применения сплит-формы и нормативной базы для заданного уровня цен (для ресурсно-индексного метода);</a:t>
            </a: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соответствие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наименований, состава работ и затрат расценок с </a:t>
            </a: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ФСНБ</a:t>
            </a: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;</a:t>
            </a:r>
            <a:endParaRPr lang="ru-RU" sz="4000" b="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414003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061984" y="1851490"/>
            <a:ext cx="2058846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5000"/>
              </a:lnSpc>
              <a:defRPr/>
            </a:pPr>
            <a:r>
              <a:rPr lang="ru-RU" sz="4000" dirty="0" smtClean="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Данная функция позволяет </a:t>
            </a:r>
            <a:r>
              <a:rPr lang="ru-RU" sz="4000" smtClean="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проверить</a:t>
            </a:r>
            <a:r>
              <a:rPr lang="ru-RU" sz="4000" smtClean="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:</a:t>
            </a: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правильность применения коэффициентов включенных в ФРСН;</a:t>
            </a: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величины процентов накладных расходов и сметной прибыли данным включенным в ФРСН;</a:t>
            </a:r>
            <a:endParaRPr lang="ru-RU" sz="4000" b="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3514"/>
          <a:stretch/>
        </p:blipFill>
        <p:spPr>
          <a:xfrm>
            <a:off x="1537419" y="5661963"/>
            <a:ext cx="22525220" cy="62491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716387" y="13145726"/>
            <a:ext cx="6799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14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12" name="All the world is made of faith, and trust, and pixie dust."/>
          <p:cNvSpPr txBox="1"/>
          <p:nvPr/>
        </p:nvSpPr>
        <p:spPr>
          <a:xfrm>
            <a:off x="159091" y="-88015"/>
            <a:ext cx="24069368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5000" b="0">
                <a:solidFill>
                  <a:srgbClr val="24242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>
              <a:defRPr/>
            </a:pPr>
            <a:r>
              <a:rPr lang="ru-RU" sz="5100" b="1" smtClean="0">
                <a:solidFill>
                  <a:srgbClr val="006696"/>
                </a:solidFill>
              </a:rPr>
              <a:t>ПРОВЕРКА РАСЧЕТА СМЕТНОЙ СТОИМОСТИ И ВЫПОЛНЕНИЯ ТРЕБОВАНИЙ МЕТОДИКИ В КПСР</a:t>
            </a:r>
            <a:endParaRPr lang="ru-RU" sz="5100" b="1" dirty="0">
              <a:solidFill>
                <a:srgbClr val="006696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</p:spTree>
    <p:extLst>
      <p:ext uri="{BB962C8B-B14F-4D97-AF65-F5344CB8AC3E}">
        <p14:creationId xmlns:p14="http://schemas.microsoft.com/office/powerpoint/2010/main" val="347973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ый треугольник 14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94884" y="2142214"/>
            <a:ext cx="228014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sz="4000" smtClean="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Данная </a:t>
            </a:r>
            <a:r>
              <a:rPr lang="ru-RU" sz="400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функция позволяет </a:t>
            </a:r>
            <a:r>
              <a:rPr lang="ru-RU" sz="400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проверить</a:t>
            </a:r>
            <a:r>
              <a:rPr lang="ru-RU" sz="4000" smtClean="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:</a:t>
            </a: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соответствие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цен строительных ресурсов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в позициях ЛСР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данным </a:t>
            </a: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конъюнктурного </a:t>
            </a: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анализа</a:t>
            </a:r>
            <a:endParaRPr lang="ru-RU" sz="4000" b="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algn="l">
              <a:defRPr/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206" y="5042936"/>
            <a:ext cx="22120795" cy="71883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716387" y="13145726"/>
            <a:ext cx="6799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15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12" name="All the world is made of faith, and trust, and pixie dust."/>
          <p:cNvSpPr txBox="1"/>
          <p:nvPr/>
        </p:nvSpPr>
        <p:spPr>
          <a:xfrm>
            <a:off x="159091" y="-88015"/>
            <a:ext cx="24069368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5000" b="0">
                <a:solidFill>
                  <a:srgbClr val="24242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>
              <a:defRPr/>
            </a:pPr>
            <a:r>
              <a:rPr lang="ru-RU" sz="5100" b="1" smtClean="0">
                <a:solidFill>
                  <a:srgbClr val="006696"/>
                </a:solidFill>
              </a:rPr>
              <a:t>ПРОВЕРКА РАСЧЕТА СМЕТНОЙ СТОИМОСТИ И ВЫПОЛНЕНИЯ ТРЕБОВАНИЙ МЕТОДИКИ В КПСР</a:t>
            </a:r>
            <a:endParaRPr lang="ru-RU" sz="5100" b="1" dirty="0">
              <a:solidFill>
                <a:srgbClr val="006696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</p:spTree>
    <p:extLst>
      <p:ext uri="{BB962C8B-B14F-4D97-AF65-F5344CB8AC3E}">
        <p14:creationId xmlns:p14="http://schemas.microsoft.com/office/powerpoint/2010/main" val="22395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ый треугольник 14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74536" y="1940169"/>
            <a:ext cx="228014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sz="400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Данная функция позволяет проверить:</a:t>
            </a: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правильность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отнесения ресурсов к материалу/оборудованию;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470" y="4072732"/>
            <a:ext cx="22399868" cy="83132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716387" y="13145726"/>
            <a:ext cx="6799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16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12" name="All the world is made of faith, and trust, and pixie dust."/>
          <p:cNvSpPr txBox="1"/>
          <p:nvPr/>
        </p:nvSpPr>
        <p:spPr>
          <a:xfrm>
            <a:off x="159091" y="-88015"/>
            <a:ext cx="24069368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5000" b="0">
                <a:solidFill>
                  <a:srgbClr val="24242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>
              <a:defRPr/>
            </a:pPr>
            <a:r>
              <a:rPr lang="ru-RU" sz="5100" b="1" smtClean="0">
                <a:solidFill>
                  <a:srgbClr val="006696"/>
                </a:solidFill>
              </a:rPr>
              <a:t>ПРОВЕРКА РАСЧЕТА СМЕТНОЙ СТОИМОСТИ И ВЫПОЛНЕНИЯ ТРЕБОВАНИЙ МЕТОДИКИ В КПСР</a:t>
            </a:r>
            <a:endParaRPr lang="ru-RU" sz="5100" b="1" dirty="0">
              <a:solidFill>
                <a:srgbClr val="006696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</p:spTree>
    <p:extLst>
      <p:ext uri="{BB962C8B-B14F-4D97-AF65-F5344CB8AC3E}">
        <p14:creationId xmlns:p14="http://schemas.microsoft.com/office/powerpoint/2010/main" val="276836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679600" y="5271222"/>
            <a:ext cx="17604000" cy="5004000"/>
          </a:xfrm>
          <a:prstGeom prst="rect">
            <a:avLst/>
          </a:prstGeom>
          <a:solidFill>
            <a:srgbClr val="7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43220" y="2312344"/>
            <a:ext cx="18349134" cy="684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 smtClean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РАСПОЗНАНИЕ ТЕКСТА НА КОММЕРЧЕСКИХ ПРЕДЛОЖЕНИЯХ КАЦ, СВЕРКА ЗНАЧЕНИЙ</a:t>
            </a:r>
            <a:endParaRPr lang="ru-RU" sz="3200" dirty="0">
              <a:solidFill>
                <a:srgbClr val="964E4E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16387" y="13145726"/>
            <a:ext cx="6799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17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11" name="Trend 2021."/>
          <p:cNvSpPr txBox="1"/>
          <p:nvPr/>
        </p:nvSpPr>
        <p:spPr>
          <a:xfrm>
            <a:off x="6491675" y="304401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smtClean="0"/>
              <a:t>РАСШИРЕННЫЙ ФУНКЦИОНАЛ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43220" y="3610351"/>
            <a:ext cx="18349134" cy="684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 smtClean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ПРОВЕРКА КОНЪЮНКТУРНОГО АНАЛИЗА ЦЕН И ДАННЫХ О ПОСТАВЩИКАХ</a:t>
            </a:r>
            <a:endParaRPr lang="ru-RU" sz="3200" dirty="0">
              <a:solidFill>
                <a:srgbClr val="964E4E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5" name="Выгнутая вправо стрелка 14"/>
          <p:cNvSpPr/>
          <p:nvPr/>
        </p:nvSpPr>
        <p:spPr>
          <a:xfrm rot="5711088" flipH="1" flipV="1">
            <a:off x="19208554" y="4830487"/>
            <a:ext cx="2966408" cy="3873206"/>
          </a:xfrm>
          <a:prstGeom prst="curvedLeftArrow">
            <a:avLst/>
          </a:prstGeom>
          <a:gradFill>
            <a:gsLst>
              <a:gs pos="16000">
                <a:srgbClr val="60BADE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0050390" y="8494276"/>
            <a:ext cx="3816000" cy="4536000"/>
          </a:xfrm>
          <a:prstGeom prst="roundRect">
            <a:avLst>
              <a:gd name="adj" fmla="val 2674"/>
            </a:avLst>
          </a:prstGeom>
          <a:solidFill>
            <a:srgbClr val="46A5C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331389" y="12232583"/>
            <a:ext cx="51836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smtClean="0">
                <a:solidFill>
                  <a:schemeClr val="bg1"/>
                </a:solidFill>
                <a:latin typeface="Montserrat Bold"/>
              </a:rPr>
              <a:t>Обзор КПСР</a:t>
            </a:r>
            <a:endParaRPr kumimoji="0" lang="ru-RU" sz="3600" b="1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6" name="Picture 2" descr="http://qrcoder.ru/code/?https%3A%2F%2Fgge.ru%2Fupload%2Fcontent%2F%25D0%259F%25D1%2580%25D0%25BE%25D0%25B2%25D0%25B5%25D1%2580%25D0%25BA%25D0%25B0%2520%25D0%259A%25D0%2590%2520%25D0%25B2%2520%25D0%259A%25D0%259F%25D0%25A1%25D0%25A0.mp4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9457" y="8705833"/>
            <a:ext cx="3385647" cy="338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220" y="5152571"/>
            <a:ext cx="17735550" cy="49434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</p:spTree>
    <p:extLst>
      <p:ext uri="{BB962C8B-B14F-4D97-AF65-F5344CB8AC3E}">
        <p14:creationId xmlns:p14="http://schemas.microsoft.com/office/powerpoint/2010/main" val="956292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3759" y="5935328"/>
            <a:ext cx="17339656" cy="7587776"/>
          </a:xfrm>
          <a:prstGeom prst="rect">
            <a:avLst/>
          </a:prstGeom>
          <a:solidFill>
            <a:srgbClr val="7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ый треугольник 14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05209" y="1742388"/>
            <a:ext cx="2198779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5000"/>
              </a:lnSpc>
              <a:defRPr/>
            </a:pPr>
            <a:r>
              <a:rPr lang="ru-RU" sz="400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Данная функция позволяет проверить:</a:t>
            </a: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соответствие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кодировки и присутствия затрат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на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перевозку стоимости ресурсов;</a:t>
            </a: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</a:t>
            </a: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наличие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файлов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обоснования для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ресурсов;</a:t>
            </a: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</a:t>
            </a: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статус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организации поставщика/производителя, данные о его ликвидации;</a:t>
            </a: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</a:t>
            </a: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реквизиты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организации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поставщика/производителя (ИНН, КПП);</a:t>
            </a:r>
            <a:endParaRPr lang="ru-RU" sz="40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16387" y="13145726"/>
            <a:ext cx="6799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18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sp>
        <p:nvSpPr>
          <p:cNvPr id="25" name="All the world is made of faith, and trust, and pixie dust."/>
          <p:cNvSpPr txBox="1"/>
          <p:nvPr/>
        </p:nvSpPr>
        <p:spPr>
          <a:xfrm>
            <a:off x="159091" y="-88015"/>
            <a:ext cx="24069368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5000" b="0">
                <a:solidFill>
                  <a:srgbClr val="24242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>
              <a:defRPr/>
            </a:pPr>
            <a:r>
              <a:rPr lang="ru-RU" sz="5100" b="1" smtClean="0">
                <a:solidFill>
                  <a:srgbClr val="006696"/>
                </a:solidFill>
              </a:rPr>
              <a:t>ПРОВЕРКА КОНЪЮНКТУРНОГО АНАЛИЗА ЦЕН И ДАННЫХ О ПОСТАВЩИКАХ В КПСР</a:t>
            </a:r>
            <a:endParaRPr lang="ru-RU" sz="5100" b="1" dirty="0">
              <a:solidFill>
                <a:srgbClr val="006696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0115564" y="7722236"/>
            <a:ext cx="3816000" cy="4536000"/>
          </a:xfrm>
          <a:prstGeom prst="roundRect">
            <a:avLst>
              <a:gd name="adj" fmla="val 2674"/>
            </a:avLst>
          </a:prstGeom>
          <a:solidFill>
            <a:srgbClr val="46A5C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96563" y="11460543"/>
            <a:ext cx="51836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smtClean="0">
                <a:solidFill>
                  <a:schemeClr val="bg1"/>
                </a:solidFill>
                <a:latin typeface="Montserrat Bold"/>
              </a:rPr>
              <a:t>Обзор КПСР</a:t>
            </a:r>
            <a:endParaRPr kumimoji="0" lang="ru-RU" sz="3600" b="1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2050" name="Picture 2" descr="http://qrcoder.ru/code/?https%3A%2F%2Fgge.ru%2Fupload%2Fcontent%2F%25D0%259F%25D1%2580%25D0%25BE%25D0%25B2%25D0%25B5%25D1%2580%25D0%25BA%25D0%25B0%2520%25D0%259A%25D0%2590%2520%25D0%25B2%2520%25D0%259A%25D0%259F%25D0%25A1%25D0%25A0.mp4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0740" y="7959446"/>
            <a:ext cx="3385647" cy="338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Выгнутая вправо стрелка 22"/>
          <p:cNvSpPr/>
          <p:nvPr/>
        </p:nvSpPr>
        <p:spPr>
          <a:xfrm rot="4481732" flipH="1" flipV="1">
            <a:off x="18580732" y="4513173"/>
            <a:ext cx="2966408" cy="3873206"/>
          </a:xfrm>
          <a:prstGeom prst="curvedLeftArrow">
            <a:avLst/>
          </a:prstGeom>
          <a:gradFill>
            <a:gsLst>
              <a:gs pos="16000">
                <a:srgbClr val="60BADE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209" y="5840078"/>
            <a:ext cx="17339656" cy="748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1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ый треугольник 14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48180" y="2219110"/>
            <a:ext cx="2086495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5000"/>
              </a:lnSpc>
              <a:defRPr/>
            </a:pPr>
            <a:r>
              <a:rPr lang="ru-RU" sz="400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Данная функция позволяет проверить:</a:t>
            </a: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соответствие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кодировки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группе КСР ресурсов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;</a:t>
            </a: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схожесть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наименования ценового предложения с наименованием из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ФССЦ/ФСБЦ;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2"/>
          <a:stretch/>
        </p:blipFill>
        <p:spPr>
          <a:xfrm>
            <a:off x="1714500" y="5600891"/>
            <a:ext cx="22341838" cy="59424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16387" y="13145726"/>
            <a:ext cx="6799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19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sp>
        <p:nvSpPr>
          <p:cNvPr id="14" name="All the world is made of faith, and trust, and pixie dust."/>
          <p:cNvSpPr txBox="1"/>
          <p:nvPr/>
        </p:nvSpPr>
        <p:spPr>
          <a:xfrm>
            <a:off x="159091" y="-88015"/>
            <a:ext cx="24069368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5000" b="0">
                <a:solidFill>
                  <a:srgbClr val="24242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>
              <a:defRPr/>
            </a:pPr>
            <a:r>
              <a:rPr lang="ru-RU" sz="5100" b="1" smtClean="0">
                <a:solidFill>
                  <a:srgbClr val="006696"/>
                </a:solidFill>
              </a:rPr>
              <a:t>ПРОВЕРКА КОНЪЮНКТУРНОГО АНАЛИЗА ЦЕН И ДАННЫХ О ПОСТАВЩИКАХ В КПСР</a:t>
            </a:r>
            <a:endParaRPr lang="ru-RU" sz="5100" b="1" dirty="0">
              <a:solidFill>
                <a:srgbClr val="006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6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rend 2021."/>
          <p:cNvSpPr txBox="1"/>
          <p:nvPr/>
        </p:nvSpPr>
        <p:spPr>
          <a:xfrm>
            <a:off x="2362200" y="5982601"/>
            <a:ext cx="201168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Montserrat Bold"/>
              </a:rPr>
              <a:t>2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059766"/>
              </p:ext>
            </p:extLst>
          </p:nvPr>
        </p:nvGraphicFramePr>
        <p:xfrm>
          <a:off x="612650" y="1880192"/>
          <a:ext cx="23213003" cy="11161141"/>
        </p:xfrm>
        <a:graphic>
          <a:graphicData uri="http://schemas.openxmlformats.org/drawingml/2006/table">
            <a:tbl>
              <a:tblPr/>
              <a:tblGrid>
                <a:gridCol w="1588838">
                  <a:extLst>
                    <a:ext uri="{9D8B030D-6E8A-4147-A177-3AD203B41FA5}">
                      <a16:colId xmlns:a16="http://schemas.microsoft.com/office/drawing/2014/main" val="2662386686"/>
                    </a:ext>
                  </a:extLst>
                </a:gridCol>
                <a:gridCol w="2430929">
                  <a:extLst>
                    <a:ext uri="{9D8B030D-6E8A-4147-A177-3AD203B41FA5}">
                      <a16:colId xmlns:a16="http://schemas.microsoft.com/office/drawing/2014/main" val="2073212358"/>
                    </a:ext>
                  </a:extLst>
                </a:gridCol>
                <a:gridCol w="2430929">
                  <a:extLst>
                    <a:ext uri="{9D8B030D-6E8A-4147-A177-3AD203B41FA5}">
                      <a16:colId xmlns:a16="http://schemas.microsoft.com/office/drawing/2014/main" val="228107845"/>
                    </a:ext>
                  </a:extLst>
                </a:gridCol>
                <a:gridCol w="2430929">
                  <a:extLst>
                    <a:ext uri="{9D8B030D-6E8A-4147-A177-3AD203B41FA5}">
                      <a16:colId xmlns:a16="http://schemas.microsoft.com/office/drawing/2014/main" val="3150171135"/>
                    </a:ext>
                  </a:extLst>
                </a:gridCol>
                <a:gridCol w="2430929">
                  <a:extLst>
                    <a:ext uri="{9D8B030D-6E8A-4147-A177-3AD203B41FA5}">
                      <a16:colId xmlns:a16="http://schemas.microsoft.com/office/drawing/2014/main" val="1190602699"/>
                    </a:ext>
                  </a:extLst>
                </a:gridCol>
                <a:gridCol w="2430929">
                  <a:extLst>
                    <a:ext uri="{9D8B030D-6E8A-4147-A177-3AD203B41FA5}">
                      <a16:colId xmlns:a16="http://schemas.microsoft.com/office/drawing/2014/main" val="3921223014"/>
                    </a:ext>
                  </a:extLst>
                </a:gridCol>
                <a:gridCol w="4734760">
                  <a:extLst>
                    <a:ext uri="{9D8B030D-6E8A-4147-A177-3AD203B41FA5}">
                      <a16:colId xmlns:a16="http://schemas.microsoft.com/office/drawing/2014/main" val="3070913868"/>
                    </a:ext>
                  </a:extLst>
                </a:gridCol>
                <a:gridCol w="4734760">
                  <a:extLst>
                    <a:ext uri="{9D8B030D-6E8A-4147-A177-3AD203B41FA5}">
                      <a16:colId xmlns:a16="http://schemas.microsoft.com/office/drawing/2014/main" val="209162887"/>
                    </a:ext>
                  </a:extLst>
                </a:gridCol>
              </a:tblGrid>
              <a:tr h="17943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  <a:t>Разработчик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B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  <a:t>Программное обеспечение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B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  <a:t>Создание </a:t>
                      </a:r>
                      <a:r>
                        <a:rPr lang="ru-RU" sz="1600" b="1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  <a:t>ВОР вручную</a:t>
                      </a:r>
                      <a:r>
                        <a:rPr lang="ru-RU" sz="1600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  <a:t>, </a:t>
                      </a:r>
                      <a:br>
                        <a:rPr lang="ru-RU" sz="1600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</a:br>
                      <a:r>
                        <a:rPr lang="ru-RU" sz="1600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  <a:t>(без использования сметы и BIM) с заполнением ссылок на проектную документацию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B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  <a:t>Создание ВОР </a:t>
                      </a:r>
                      <a:r>
                        <a:rPr lang="ru-RU" sz="1600" b="1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  <a:t>на основе BIM</a:t>
                      </a:r>
                      <a:r>
                        <a:rPr lang="ru-RU" sz="1600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  <a:t>, параллельно с созданием сметы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B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  <a:t>Создание ВОР </a:t>
                      </a:r>
                      <a:r>
                        <a:rPr lang="ru-RU" sz="1600" b="1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  <a:t>на основе BIM</a:t>
                      </a:r>
                      <a:r>
                        <a:rPr lang="ru-RU" sz="1600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  <a:t>, </a:t>
                      </a:r>
                      <a:br>
                        <a:rPr lang="ru-RU" sz="1600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</a:br>
                      <a:r>
                        <a:rPr lang="ru-RU" sz="1600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  <a:t>без создания сметы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B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  <a:t>Загрузка ВОР</a:t>
                      </a:r>
                      <a:r>
                        <a:rPr lang="ru-RU" sz="1600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  <a:t> созданной по схеме в вашу программу и создание на её основе сметы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B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  <a:t>Создание ВОР на основе сметы</a:t>
                      </a:r>
                      <a:r>
                        <a:rPr lang="ru-RU" sz="1600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  <a:t>, с указанием ссылок на проектную документацию и связки строк ВОР с расценками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B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solidFill>
                            <a:srgbClr val="FFFFFF"/>
                          </a:solidFill>
                          <a:effectLst/>
                          <a:latin typeface="Montserrat Bold"/>
                        </a:rPr>
                        <a:t>Дополнительная информация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578411"/>
                  </a:ext>
                </a:extLst>
              </a:tr>
              <a:tr h="5958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ООО «</a:t>
                      </a:r>
                      <a:r>
                        <a:rPr lang="ru-RU" sz="1600" baseline="0" dirty="0" err="1">
                          <a:effectLst/>
                          <a:latin typeface="Montserrat Bold"/>
                        </a:rPr>
                        <a:t>Бимит</a:t>
                      </a:r>
                      <a:r>
                        <a:rPr lang="ru-RU" sz="1600" baseline="0" dirty="0">
                          <a:effectLst/>
                          <a:latin typeface="Montserrat Bold"/>
                        </a:rPr>
                        <a:t>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aseline="0" dirty="0">
                          <a:effectLst/>
                          <a:latin typeface="Montserrat Bold"/>
                        </a:rPr>
                        <a:t>bimit.ru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sng" baseline="0" dirty="0">
                          <a:solidFill>
                            <a:srgbClr val="0563C1"/>
                          </a:solidFill>
                          <a:effectLst/>
                          <a:latin typeface="Montserrat Bold"/>
                          <a:hlinkClick r:id="rId3"/>
                        </a:rPr>
                        <a:t>https://disk.yandex.ru/i/ZiAxgbvcMIGh9w</a:t>
                      </a:r>
                      <a:endParaRPr lang="en-US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238355"/>
                  </a:ext>
                </a:extLst>
              </a:tr>
              <a:tr h="10253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aseline="0" dirty="0" err="1">
                          <a:effectLst/>
                          <a:latin typeface="Montserrat Bold"/>
                        </a:rPr>
                        <a:t>Materials.pirs.online</a:t>
                      </a:r>
                      <a:endParaRPr lang="en-US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https</a:t>
                      </a:r>
                      <a:r>
                        <a:rPr lang="ru-RU" sz="1600" baseline="0" dirty="0">
                          <a:effectLst/>
                          <a:latin typeface="Montserrat Bold"/>
                        </a:rPr>
                        <a:t>://rutube.ru/video/9a06bfda290986492bb861d6970f001d/</a:t>
                      </a:r>
                      <a:br>
                        <a:rPr lang="ru-RU" sz="1600" baseline="0" dirty="0">
                          <a:effectLst/>
                          <a:latin typeface="Montserrat Bold"/>
                        </a:rPr>
                      </a:br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https</a:t>
                      </a:r>
                      <a:r>
                        <a:rPr lang="ru-RU" sz="1600" baseline="0" dirty="0">
                          <a:effectLst/>
                          <a:latin typeface="Montserrat Bold"/>
                        </a:rPr>
                        <a:t>://cloud.pirs.online/index.php/s/ttCpdRcgieiEEKg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8467592"/>
                  </a:ext>
                </a:extLst>
              </a:tr>
              <a:tr h="1537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ФАУ «</a:t>
                      </a:r>
                      <a:r>
                        <a:rPr lang="ru-RU" sz="1600" baseline="0" dirty="0" err="1">
                          <a:effectLst/>
                          <a:latin typeface="Montserrat Bold"/>
                        </a:rPr>
                        <a:t>Главгосэкспертиза</a:t>
                      </a:r>
                      <a:r>
                        <a:rPr lang="ru-RU" sz="1600" baseline="0" dirty="0">
                          <a:effectLst/>
                          <a:latin typeface="Montserrat Bold"/>
                        </a:rPr>
                        <a:t> России»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КПСР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Загрузка из документа </a:t>
                      </a:r>
                      <a:r>
                        <a:rPr lang="ru-RU" sz="1600" baseline="0" dirty="0" err="1">
                          <a:effectLst/>
                          <a:latin typeface="Montserrat Bold"/>
                        </a:rPr>
                        <a:t>эксель</a:t>
                      </a:r>
                      <a:r>
                        <a:rPr lang="ru-RU" sz="1600" baseline="0" dirty="0">
                          <a:effectLst/>
                          <a:latin typeface="Montserrat Bold"/>
                        </a:rPr>
                        <a:t>, ручное создание или редактирование ранее загруженного документа, выгрузка в формат GGE и печать в формат XLS, предварительная проверка заполнения документов https://smetafree.platformaexpert.ru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829759"/>
                  </a:ext>
                </a:extLst>
              </a:tr>
              <a:tr h="6991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smtClean="0">
                          <a:effectLst/>
                          <a:latin typeface="Montserrat Bold"/>
                        </a:rPr>
                        <a:t>«МГК» </a:t>
                      </a:r>
                      <a:r>
                        <a:rPr lang="ru-RU" sz="1600" baseline="0" dirty="0">
                          <a:effectLst/>
                          <a:latin typeface="Montserrat Bold"/>
                        </a:rPr>
                        <a:t>Гранд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Гранд-смета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Да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Нет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Нет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Да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Да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sng" baseline="0">
                          <a:solidFill>
                            <a:srgbClr val="0563C1"/>
                          </a:solidFill>
                          <a:effectLst/>
                          <a:latin typeface="Montserrat Bold"/>
                          <a:hlinkClick r:id="rId4"/>
                        </a:rPr>
                        <a:t>https://rutube.ru/video/a8284e0cbd396683e5c379b2af2bb6b5/?r=wd</a:t>
                      </a:r>
                      <a:endParaRPr lang="en-US" sz="1600" baseline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1599923"/>
                  </a:ext>
                </a:extLst>
              </a:tr>
              <a:tr h="5126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ООО </a:t>
                      </a:r>
                      <a:r>
                        <a:rPr lang="ru-RU" sz="1600" baseline="0" smtClean="0">
                          <a:effectLst/>
                          <a:latin typeface="Montserrat Bold"/>
                        </a:rPr>
                        <a:t>«ГСС Плюс»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Госстройсмета версия 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sng" baseline="0">
                          <a:solidFill>
                            <a:srgbClr val="0563C1"/>
                          </a:solidFill>
                          <a:effectLst/>
                          <a:latin typeface="Montserrat Bold"/>
                          <a:hlinkClick r:id="rId5"/>
                        </a:rPr>
                        <a:t>https://rutube.ru/video/dfed1525140563701d393e756849d26a/</a:t>
                      </a:r>
                      <a:endParaRPr lang="en-US" sz="1600" baseline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1237034"/>
                  </a:ext>
                </a:extLst>
              </a:tr>
              <a:tr h="6634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НПФ «Гектор»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Гектор: Сметчик-строитель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Да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Да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Нет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Да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Да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http</a:t>
                      </a:r>
                      <a:r>
                        <a:rPr lang="ru-RU" sz="1600" baseline="0" dirty="0">
                          <a:effectLst/>
                          <a:latin typeface="Montserrat Bold"/>
                        </a:rPr>
                        <a:t>://</a:t>
                      </a:r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smeta.biz/vor2025.html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58791"/>
                  </a:ext>
                </a:extLst>
              </a:tr>
              <a:tr h="690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НПП </a:t>
                      </a:r>
                      <a:r>
                        <a:rPr lang="ru-RU" sz="1600" baseline="0" smtClean="0">
                          <a:effectLst/>
                          <a:latin typeface="Montserrat Bold"/>
                        </a:rPr>
                        <a:t>«АВС-Н»</a:t>
                      </a:r>
                      <a:endParaRPr lang="ru-RU" sz="1600" baseline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АВС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Да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Планируется в 1 квартале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https</a:t>
                      </a:r>
                      <a:r>
                        <a:rPr lang="ru-RU" sz="1600" baseline="0" dirty="0">
                          <a:effectLst/>
                          <a:latin typeface="Montserrat Bold"/>
                        </a:rPr>
                        <a:t>://rutube.ru/video/35f2582f5b83ea941b8bdf049443db91/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570832"/>
                  </a:ext>
                </a:extLst>
              </a:tr>
              <a:tr h="6012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1С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1С:Смета ТИМ КОРП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Да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Да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Да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Да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https</a:t>
                      </a:r>
                      <a:r>
                        <a:rPr lang="ru-RU" sz="1600" baseline="0" dirty="0">
                          <a:effectLst/>
                          <a:latin typeface="Montserrat Bold"/>
                        </a:rPr>
                        <a:t>://ericos-csp.ru/base/2234/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182201"/>
                  </a:ext>
                </a:extLst>
              </a:tr>
              <a:tr h="5772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1С:Смета 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Да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Да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Да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Да</a:t>
                      </a:r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https</a:t>
                      </a:r>
                      <a:r>
                        <a:rPr lang="ru-RU" sz="1600" baseline="0" dirty="0">
                          <a:effectLst/>
                          <a:latin typeface="Montserrat Bold"/>
                        </a:rPr>
                        <a:t>://ericos-csp.ru/base/2235/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011639"/>
                  </a:ext>
                </a:extLst>
              </a:tr>
              <a:tr h="5772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ЗАО "</a:t>
                      </a:r>
                      <a:r>
                        <a:rPr lang="ru-RU" sz="1600" baseline="0" smtClean="0">
                          <a:effectLst/>
                          <a:latin typeface="Montserrat Bold"/>
                        </a:rPr>
                        <a:t>Визардсоф»</a:t>
                      </a:r>
                      <a:endParaRPr lang="ru-RU" sz="1600" baseline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aseline="0">
                          <a:effectLst/>
                          <a:latin typeface="Montserrat Bold"/>
                        </a:rPr>
                        <a:t>SmetaWizard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1237498"/>
                  </a:ext>
                </a:extLst>
              </a:tr>
              <a:tr h="1116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ООО </a:t>
                      </a:r>
                      <a:r>
                        <a:rPr lang="ru-RU" sz="1600" baseline="0" smtClean="0">
                          <a:effectLst/>
                          <a:latin typeface="Montserrat Bold"/>
                        </a:rPr>
                        <a:t>«РИК+К» </a:t>
                      </a:r>
                      <a:endParaRPr lang="ru-RU" sz="1600" baseline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СМЕТА-ВЕБ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>
                          <a:effectLst/>
                          <a:latin typeface="Montserrat Bold"/>
                        </a:rPr>
                        <a:t>Планируется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456455"/>
                  </a:ext>
                </a:extLst>
              </a:tr>
              <a:tr h="7689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ООО «АРОС СПб»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АРОС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aseline="0" dirty="0" smtClean="0">
                        <a:effectLst/>
                        <a:latin typeface="Montserrat Bold"/>
                      </a:endParaRPr>
                    </a:p>
                    <a:p>
                      <a:pPr algn="ctr" fontAlgn="ctr"/>
                      <a:r>
                        <a:rPr lang="ru-RU" sz="1600" baseline="0" dirty="0" smtClean="0">
                          <a:effectLst/>
                          <a:latin typeface="Montserrat Bold"/>
                        </a:rPr>
                        <a:t>Нет</a:t>
                      </a:r>
                    </a:p>
                    <a:p>
                      <a:pPr algn="ctr" fontAlgn="ctr"/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aseline="0" dirty="0">
                          <a:effectLst/>
                          <a:latin typeface="Montserrat Bold"/>
                        </a:rPr>
                        <a:t>В разработке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ru-RU" sz="1600" baseline="0" dirty="0">
                        <a:effectLst/>
                        <a:latin typeface="Montserrat Bold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7565705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399497" cy="1416537"/>
          </a:xfrm>
          <a:prstGeom prst="rect">
            <a:avLst/>
          </a:prstGeom>
        </p:spPr>
      </p:pic>
      <p:sp>
        <p:nvSpPr>
          <p:cNvPr id="15" name="Trend 2021."/>
          <p:cNvSpPr txBox="1"/>
          <p:nvPr/>
        </p:nvSpPr>
        <p:spPr>
          <a:xfrm>
            <a:off x="907295" y="238670"/>
            <a:ext cx="2218239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51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 smtClean="0"/>
              <a:t>ВОЗМОЖНОСТИ ПРОГРАММНЫХ КОМПЛЕКСОВ (НА 29.01.2025)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0895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ый треугольник 14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60236" y="2105704"/>
            <a:ext cx="1779817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5000"/>
              </a:lnSpc>
              <a:defRPr/>
            </a:pPr>
            <a:r>
              <a:rPr lang="ru-RU" sz="400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Данная функция позволяет проверить:</a:t>
            </a: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наличие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строительных ресурсов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конъюнктурном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анализе учтенных в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позициях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ЛСР по текущим ценам;</a:t>
            </a:r>
          </a:p>
          <a:p>
            <a:pPr algn="l">
              <a:defRPr/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961" y="5228871"/>
            <a:ext cx="22434377" cy="72260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16387" y="13145726"/>
            <a:ext cx="6799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20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sp>
        <p:nvSpPr>
          <p:cNvPr id="14" name="All the world is made of faith, and trust, and pixie dust."/>
          <p:cNvSpPr txBox="1"/>
          <p:nvPr/>
        </p:nvSpPr>
        <p:spPr>
          <a:xfrm>
            <a:off x="159091" y="-88015"/>
            <a:ext cx="24069368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5000" b="0">
                <a:solidFill>
                  <a:srgbClr val="24242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>
              <a:defRPr/>
            </a:pPr>
            <a:r>
              <a:rPr lang="ru-RU" sz="5100" b="1" smtClean="0">
                <a:solidFill>
                  <a:srgbClr val="006696"/>
                </a:solidFill>
              </a:rPr>
              <a:t>ПРОВЕРКА КОНЪЮНКТУРНОГО АНАЛИЗА ЦЕН И ДАННЫХ О ПОСТАВЩИКАХ В КПСР</a:t>
            </a:r>
            <a:endParaRPr lang="ru-RU" sz="5100" b="1" dirty="0">
              <a:solidFill>
                <a:srgbClr val="006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6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ый треугольник 14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68546" y="2242217"/>
            <a:ext cx="21987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sz="400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Данная функция позволяет проверить:</a:t>
            </a: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корректность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расчета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ЗСР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для ресурсов в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конъюнктурном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анализе;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947" y="4495317"/>
            <a:ext cx="22323391" cy="75452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16387" y="13145726"/>
            <a:ext cx="6799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21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sp>
        <p:nvSpPr>
          <p:cNvPr id="14" name="All the world is made of faith, and trust, and pixie dust."/>
          <p:cNvSpPr txBox="1"/>
          <p:nvPr/>
        </p:nvSpPr>
        <p:spPr>
          <a:xfrm>
            <a:off x="159091" y="-88015"/>
            <a:ext cx="24069368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5000" b="0">
                <a:solidFill>
                  <a:srgbClr val="24242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>
              <a:defRPr/>
            </a:pPr>
            <a:r>
              <a:rPr lang="ru-RU" sz="5100" b="1" smtClean="0">
                <a:solidFill>
                  <a:srgbClr val="006696"/>
                </a:solidFill>
              </a:rPr>
              <a:t>ПРОВЕРКА КОНЪЮНКТУРНОГО АНАЛИЗА ЦЕН И ДАННЫХ О ПОСТАВЩИКАХ В КПСР</a:t>
            </a:r>
            <a:endParaRPr lang="ru-RU" sz="5100" b="1" dirty="0">
              <a:solidFill>
                <a:srgbClr val="006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2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1950" y="5549575"/>
            <a:ext cx="23076000" cy="3888000"/>
          </a:xfrm>
          <a:prstGeom prst="rect">
            <a:avLst/>
          </a:prstGeom>
          <a:solidFill>
            <a:srgbClr val="7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ый треугольник 14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92348" y="2416214"/>
            <a:ext cx="189817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sz="400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Данная функция позволяет проверить:</a:t>
            </a: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количество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ценовых предложений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для ресурса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 конъюнктурном анализе;</a:t>
            </a:r>
          </a:p>
          <a:p>
            <a:pPr algn="l">
              <a:defRPr/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88" y="5386387"/>
            <a:ext cx="23168199" cy="38489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16387" y="13145726"/>
            <a:ext cx="6799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22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14" name="All the world is made of faith, and trust, and pixie dust."/>
          <p:cNvSpPr txBox="1"/>
          <p:nvPr/>
        </p:nvSpPr>
        <p:spPr>
          <a:xfrm>
            <a:off x="159091" y="-88015"/>
            <a:ext cx="24069368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5000" b="0">
                <a:solidFill>
                  <a:srgbClr val="24242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>
              <a:defRPr/>
            </a:pPr>
            <a:r>
              <a:rPr lang="ru-RU" sz="5100" b="1" smtClean="0">
                <a:solidFill>
                  <a:srgbClr val="006696"/>
                </a:solidFill>
              </a:rPr>
              <a:t>ПРОВЕРКА КОНЪЮНКТУРНОГО АНАЛИЗА ЦЕН И ДАННЫХ О ПОСТАВЩИКАХ В КПСР</a:t>
            </a:r>
            <a:endParaRPr lang="ru-RU" sz="5100" b="1" dirty="0">
              <a:solidFill>
                <a:srgbClr val="006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8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sp>
        <p:nvSpPr>
          <p:cNvPr id="25" name="All the world is made of faith, and trust, and pixie dust."/>
          <p:cNvSpPr txBox="1"/>
          <p:nvPr/>
        </p:nvSpPr>
        <p:spPr>
          <a:xfrm>
            <a:off x="159091" y="-83103"/>
            <a:ext cx="24069368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5000" b="0">
                <a:solidFill>
                  <a:srgbClr val="24242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>
              <a:defRPr/>
            </a:pPr>
            <a:r>
              <a:rPr lang="ru-RU" sz="5100" b="1" smtClean="0">
                <a:solidFill>
                  <a:srgbClr val="006696"/>
                </a:solidFill>
              </a:rPr>
              <a:t>РАСПОЗНАНИЕ ТЕКСТА НА КОММЕРЧЕСКИХ ПРЕДЛОЖЕНИЯХ КАЦ, СВЕРКА ЗНАЧЕНИЙ В КПСР</a:t>
            </a:r>
            <a:endParaRPr lang="ru-RU" sz="5100" b="1" dirty="0">
              <a:solidFill>
                <a:srgbClr val="006696"/>
              </a:solidFill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94082" y="1999540"/>
            <a:ext cx="2243437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5000"/>
              </a:lnSpc>
              <a:defRPr/>
            </a:pPr>
            <a:r>
              <a:rPr lang="ru-RU" sz="4000">
                <a:solidFill>
                  <a:srgbClr val="820000"/>
                </a:solidFill>
                <a:latin typeface="Montserrat Bold"/>
                <a:ea typeface="Montserrat Bold"/>
                <a:cs typeface="Montserrat Bold"/>
              </a:rPr>
              <a:t>Данная функция позволяет проверить:</a:t>
            </a: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наличие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ресурсов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 файлах обоснования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;</a:t>
            </a:r>
            <a:endParaRPr lang="ru-RU" sz="40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соответствие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наименований ресурсов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 конъюнктурном анализе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файлам обоснования;</a:t>
            </a:r>
            <a:endParaRPr lang="ru-RU" sz="40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571500" indent="-571500" algn="l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соответствие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цен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НДС/без НДС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 </a:t>
            </a: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документах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 </a:t>
            </a: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файлах </a:t>
            </a: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обоснования;</a:t>
            </a:r>
            <a:endParaRPr lang="ru-RU" sz="4000" b="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997" y="5580029"/>
            <a:ext cx="22451341" cy="55224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716387" y="13145726"/>
            <a:ext cx="6799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23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0196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1057847" y="10476653"/>
            <a:ext cx="9209662" cy="1565889"/>
          </a:xfrm>
          <a:prstGeom prst="rect">
            <a:avLst/>
          </a:prstGeom>
          <a:solidFill>
            <a:srgbClr val="009ED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057847" y="7951951"/>
            <a:ext cx="9209662" cy="1796190"/>
          </a:xfrm>
          <a:prstGeom prst="rect">
            <a:avLst/>
          </a:prstGeom>
          <a:solidFill>
            <a:srgbClr val="009ED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038797" y="3102401"/>
            <a:ext cx="9228712" cy="4074999"/>
          </a:xfrm>
          <a:prstGeom prst="rect">
            <a:avLst/>
          </a:prstGeom>
          <a:solidFill>
            <a:srgbClr val="009ED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84150" y="-11121324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374831" y="234549"/>
            <a:ext cx="12692261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Формат документации для </a:t>
            </a:r>
          </a:p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импорта в КПСР 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12334891" y="8558781"/>
            <a:ext cx="15446" cy="2052000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519" y="5667447"/>
            <a:ext cx="481548" cy="474860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4453312" y="7804809"/>
            <a:ext cx="9733027" cy="2124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r>
              <a:rPr lang="ru-RU" sz="32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единым массивом в одной папке-каталоге не имеющей структуры вложенных </a:t>
            </a:r>
            <a:r>
              <a:rPr lang="ru-RU" sz="32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подпапок-каталогов</a:t>
            </a:r>
            <a:r>
              <a:rPr lang="ru-RU" sz="32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,</a:t>
            </a:r>
            <a:r>
              <a:rPr lang="ru-RU" sz="32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 допускается </a:t>
            </a:r>
            <a:r>
              <a:rPr lang="ru-RU" sz="32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оформление указанного массива файлов в </a:t>
            </a:r>
            <a:r>
              <a:rPr lang="ru-RU" sz="3200" b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формате </a:t>
            </a:r>
            <a:r>
              <a:rPr lang="ru-RU" sz="3200" b="0" smtClean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zip-архива </a:t>
            </a:r>
            <a:endParaRPr lang="ru-RU" sz="32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2500011" y="5898871"/>
            <a:ext cx="1106487" cy="6006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48400" y="2922992"/>
            <a:ext cx="9216765" cy="4074999"/>
          </a:xfrm>
          <a:prstGeom prst="rect">
            <a:avLst/>
          </a:prstGeom>
          <a:solidFill>
            <a:srgbClr val="D1F3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79327" y="2950001"/>
            <a:ext cx="1103525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Сводные сметные расчеты стоимости строительства</a:t>
            </a:r>
          </a:p>
          <a:p>
            <a:pPr algn="l">
              <a:spcBef>
                <a:spcPts val="1200"/>
              </a:spcBef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Объектные </a:t>
            </a: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сметные расчеты стоимости строительства</a:t>
            </a:r>
          </a:p>
          <a:p>
            <a:pPr algn="l">
              <a:spcBef>
                <a:spcPts val="1200"/>
              </a:spcBef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Локальные </a:t>
            </a: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сметные расчеты стоимости </a:t>
            </a: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строительства</a:t>
            </a: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367450" y="7851027"/>
            <a:ext cx="9228712" cy="1717704"/>
          </a:xfrm>
          <a:prstGeom prst="rect">
            <a:avLst/>
          </a:prstGeom>
          <a:solidFill>
            <a:srgbClr val="D1F3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679327" y="7856827"/>
            <a:ext cx="79025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Конъюнктурный анализ цен</a:t>
            </a:r>
          </a:p>
          <a:p>
            <a:pPr algn="l">
              <a:spcBef>
                <a:spcPts val="1200"/>
              </a:spcBef>
            </a:pP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Ведомость объемов </a:t>
            </a: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работ</a:t>
            </a: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386500" y="10276291"/>
            <a:ext cx="9209662" cy="1565889"/>
          </a:xfrm>
          <a:prstGeom prst="rect">
            <a:avLst/>
          </a:prstGeom>
          <a:solidFill>
            <a:srgbClr val="D1F3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698377" y="10279638"/>
            <a:ext cx="7902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Документы обосновывающие стоимость</a:t>
            </a: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12334891" y="4061687"/>
            <a:ext cx="0" cy="4179137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0855763" y="8558781"/>
            <a:ext cx="1494574" cy="0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Скругленный прямоугольник 42"/>
          <p:cNvSpPr/>
          <p:nvPr/>
        </p:nvSpPr>
        <p:spPr>
          <a:xfrm>
            <a:off x="14453312" y="10735518"/>
            <a:ext cx="7855842" cy="1728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r>
              <a:rPr lang="ru-RU" sz="32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Формат .</a:t>
            </a:r>
            <a:r>
              <a:rPr lang="en-US" sz="32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pdf</a:t>
            </a:r>
            <a:r>
              <a:rPr lang="ru-RU" sz="32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/</a:t>
            </a:r>
            <a:r>
              <a:rPr lang="ru-RU" sz="32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.</a:t>
            </a:r>
            <a:r>
              <a:rPr lang="en-US" sz="3200" b="0" dirty="0" err="1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png</a:t>
            </a:r>
            <a:r>
              <a:rPr lang="ru-RU" sz="32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/.</a:t>
            </a:r>
            <a:r>
              <a:rPr lang="en-US" sz="32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jpg</a:t>
            </a:r>
            <a:r>
              <a:rPr lang="ru-RU" sz="32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 </a:t>
            </a:r>
            <a:endParaRPr lang="ru-RU" sz="32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r>
              <a:rPr lang="ru-RU" sz="32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(</a:t>
            </a:r>
            <a:r>
              <a:rPr lang="ru-RU" sz="32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максимальный размер файла 10 Мб, максимальное количество страниц </a:t>
            </a:r>
            <a:r>
              <a:rPr lang="ru-RU" sz="32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10)</a:t>
            </a:r>
            <a:endParaRPr lang="ru-RU" sz="32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925" y="11363437"/>
            <a:ext cx="481548" cy="474860"/>
          </a:xfrm>
          <a:prstGeom prst="rect">
            <a:avLst/>
          </a:prstGeom>
        </p:spPr>
      </p:pic>
      <p:cxnSp>
        <p:nvCxnSpPr>
          <p:cNvPr id="45" name="Прямая соединительная линия 44"/>
          <p:cNvCxnSpPr/>
          <p:nvPr/>
        </p:nvCxnSpPr>
        <p:spPr>
          <a:xfrm>
            <a:off x="10744200" y="11603859"/>
            <a:ext cx="2678533" cy="0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0812221" y="3962327"/>
            <a:ext cx="1522670" cy="0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/>
          <p:nvPr/>
        </p:nvSpPr>
        <p:spPr>
          <a:xfrm>
            <a:off x="14453312" y="5562877"/>
            <a:ext cx="4124443" cy="684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200" b="0" smtClean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Формат .</a:t>
            </a:r>
            <a:r>
              <a:rPr lang="en-US" sz="3200" b="0" dirty="0" err="1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gge</a:t>
            </a:r>
            <a:r>
              <a:rPr lang="en-US" sz="32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/.xml</a:t>
            </a:r>
            <a:endParaRPr lang="ru-RU" sz="32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4768" y="8256804"/>
            <a:ext cx="1530229" cy="5486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3716387" y="13145726"/>
            <a:ext cx="6799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24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651" y="8612616"/>
            <a:ext cx="481548" cy="474860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 flipV="1">
            <a:off x="12500011" y="8844040"/>
            <a:ext cx="1106487" cy="6006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0855763" y="10652112"/>
            <a:ext cx="1494574" cy="0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144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09800" y="2171700"/>
            <a:ext cx="9983975" cy="10663698"/>
          </a:xfrm>
          <a:prstGeom prst="rect">
            <a:avLst/>
          </a:prstGeom>
          <a:solidFill>
            <a:srgbClr val="7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ый треугольник 14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288522" y="3048569"/>
            <a:ext cx="8354919" cy="64633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r>
              <a:rPr lang="ru-RU" sz="36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Для создания </a:t>
            </a:r>
            <a:r>
              <a:rPr lang="ru-RU" sz="3600" b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ВОР необходимо</a:t>
            </a:r>
            <a:r>
              <a:rPr lang="en-US" sz="3600" b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:</a:t>
            </a: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16387" y="13145726"/>
            <a:ext cx="6799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25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sp>
        <p:nvSpPr>
          <p:cNvPr id="25" name="All the world is made of faith, and trust, and pixie dust."/>
          <p:cNvSpPr txBox="1"/>
          <p:nvPr/>
        </p:nvSpPr>
        <p:spPr>
          <a:xfrm>
            <a:off x="159091" y="-25888"/>
            <a:ext cx="24069368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5000" b="0">
                <a:solidFill>
                  <a:srgbClr val="24242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>
              <a:defRPr/>
            </a:pPr>
            <a:r>
              <a:rPr lang="ru-RU" sz="5100" b="1" smtClean="0">
                <a:solidFill>
                  <a:srgbClr val="006696"/>
                </a:solidFill>
              </a:rPr>
              <a:t>РЕДАКТИРОВАНИЕ И СОЗДАНИЕ СМЕТ В РИМ, СОЗДАНИЕ РЕСУРСНЫХ ВЕДОМОСТЕЙ В КПСР</a:t>
            </a:r>
            <a:endParaRPr lang="ru-RU" sz="5100" b="1" dirty="0">
              <a:solidFill>
                <a:srgbClr val="006696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8710829" y="8451382"/>
            <a:ext cx="3816000" cy="4536000"/>
          </a:xfrm>
          <a:prstGeom prst="roundRect">
            <a:avLst>
              <a:gd name="adj" fmla="val 2674"/>
            </a:avLst>
          </a:prstGeom>
          <a:solidFill>
            <a:srgbClr val="46A5C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91828" y="12189689"/>
            <a:ext cx="51836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smtClean="0">
                <a:solidFill>
                  <a:schemeClr val="bg1"/>
                </a:solidFill>
                <a:latin typeface="Montserrat Bold"/>
              </a:rPr>
              <a:t>ИНСТРУКЦИЯ</a:t>
            </a:r>
            <a:endParaRPr kumimoji="0" lang="ru-RU" sz="3600" b="1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 rot="16900238" flipH="1">
            <a:off x="13332884" y="8497778"/>
            <a:ext cx="2599373" cy="6742848"/>
          </a:xfrm>
          <a:prstGeom prst="curvedLeftArrow">
            <a:avLst/>
          </a:prstGeom>
          <a:gradFill>
            <a:gsLst>
              <a:gs pos="16000">
                <a:srgbClr val="60BADE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5029" y="8670857"/>
            <a:ext cx="3387600" cy="33441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573" y="2366491"/>
            <a:ext cx="9946006" cy="10605602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4030924" y="5171105"/>
            <a:ext cx="10873502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buSzPct val="130000"/>
            </a:pP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выбрать в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дереве 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проекта</a:t>
            </a:r>
            <a:r>
              <a:rPr lang="en-US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соответствующий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раздел</a:t>
            </a:r>
            <a:endParaRPr lang="ru-RU" sz="34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577" y="5285311"/>
            <a:ext cx="885347" cy="8853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0924" y="7034851"/>
            <a:ext cx="6146234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buSzPct val="130000"/>
            </a:pP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нажать кнопку создать ВОР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577" y="7009117"/>
            <a:ext cx="885347" cy="88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3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69707" y="1979519"/>
            <a:ext cx="5620172" cy="495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12" y="2127564"/>
            <a:ext cx="5724525" cy="48577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56279" y="4984522"/>
            <a:ext cx="13068000" cy="7164000"/>
          </a:xfrm>
          <a:prstGeom prst="rect">
            <a:avLst/>
          </a:prstGeom>
          <a:solidFill>
            <a:srgbClr val="7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0866358" y="2984041"/>
            <a:ext cx="11955541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buSzPct val="130000"/>
            </a:pP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выбрать в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дереве 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проекта соответствующую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главу</a:t>
            </a:r>
            <a:endParaRPr lang="ru-RU" sz="34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866359" y="4012288"/>
            <a:ext cx="8354919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buSzPct val="130000"/>
            </a:pP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нажать </a:t>
            </a: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кнопку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создать смету</a:t>
            </a: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124" t="3077" r="1040"/>
          <a:stretch/>
        </p:blipFill>
        <p:spPr>
          <a:xfrm>
            <a:off x="6808678" y="5123251"/>
            <a:ext cx="13201651" cy="715678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580375" y="12228754"/>
            <a:ext cx="20386570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buSzPct val="130000"/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з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атем </a:t>
            </a: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 появившемся окне заполнить данные для составления ЛСР, в том числе используемую для составления федеральную сметно-нормативную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базу (далее </a:t>
            </a: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– ФСНБ)</a:t>
            </a:r>
          </a:p>
          <a:p>
            <a:pPr algn="l">
              <a:buSzPct val="130000"/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716387" y="13145726"/>
            <a:ext cx="6799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26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sp>
        <p:nvSpPr>
          <p:cNvPr id="20" name="All the world is made of faith, and trust, and pixie dust."/>
          <p:cNvSpPr txBox="1"/>
          <p:nvPr/>
        </p:nvSpPr>
        <p:spPr>
          <a:xfrm>
            <a:off x="159091" y="-25888"/>
            <a:ext cx="24069368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5000" b="0">
                <a:solidFill>
                  <a:srgbClr val="24242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>
              <a:defRPr/>
            </a:pPr>
            <a:r>
              <a:rPr lang="ru-RU" sz="5100" b="1" smtClean="0">
                <a:solidFill>
                  <a:srgbClr val="006696"/>
                </a:solidFill>
              </a:rPr>
              <a:t>РЕДАКТИРОВАНИЕ И СОЗДАНИЕ СМЕТ В РИМ, СОЗДАНИЕ РЕСУРСНЫХ ВЕДОМОСТЕЙ В КПСР</a:t>
            </a:r>
            <a:endParaRPr lang="ru-RU" sz="5100" b="1" dirty="0">
              <a:solidFill>
                <a:srgbClr val="006696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499070" y="1979519"/>
            <a:ext cx="8354919" cy="64633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r>
              <a:rPr lang="ru-RU" sz="36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Для </a:t>
            </a:r>
            <a:r>
              <a:rPr lang="ru-RU" sz="3600" b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создания </a:t>
            </a:r>
            <a:r>
              <a:rPr lang="ru-RU" sz="3600" b="0" smtClean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ЛСР </a:t>
            </a:r>
            <a:r>
              <a:rPr lang="ru-RU" sz="3600" b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необходимо</a:t>
            </a:r>
            <a:r>
              <a:rPr lang="en-US" sz="3600" b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:</a:t>
            </a: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403" y="2864342"/>
            <a:ext cx="885347" cy="88534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403" y="3912001"/>
            <a:ext cx="885347" cy="88534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8" y="12473124"/>
            <a:ext cx="885347" cy="88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526716" y="2610730"/>
            <a:ext cx="15732000" cy="6156000"/>
          </a:xfrm>
          <a:prstGeom prst="rect">
            <a:avLst/>
          </a:prstGeom>
          <a:solidFill>
            <a:srgbClr val="7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Выгнутая вправо стрелка 19"/>
          <p:cNvSpPr/>
          <p:nvPr/>
        </p:nvSpPr>
        <p:spPr>
          <a:xfrm rot="17830245" flipH="1">
            <a:off x="5198534" y="6189176"/>
            <a:ext cx="2599373" cy="6742848"/>
          </a:xfrm>
          <a:prstGeom prst="curvedLeftArrow">
            <a:avLst/>
          </a:prstGeom>
          <a:gradFill>
            <a:gsLst>
              <a:gs pos="16000">
                <a:srgbClr val="60BADE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12601" y="1713437"/>
            <a:ext cx="22103786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buSzPct val="130000"/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алее </a:t>
            </a: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получаем пустую смету, для добавления расценок нажимаем соответствующую кнопку</a:t>
            </a:r>
          </a:p>
          <a:p>
            <a:pPr algn="l">
              <a:buSzPct val="130000"/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420827">
            <a:off x="988350" y="10460597"/>
            <a:ext cx="8047447" cy="230832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SzPct val="130000"/>
            </a:pP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ткрывается </a:t>
            </a: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выбранная ФСНБ с функцией поиска расценки по шифру, либо по ее наименованию</a:t>
            </a:r>
          </a:p>
          <a:p>
            <a:pPr algn="l">
              <a:buSzPct val="130000"/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716387" y="13145726"/>
            <a:ext cx="6799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27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18" name="All the world is made of faith, and trust, and pixie dust."/>
          <p:cNvSpPr txBox="1"/>
          <p:nvPr/>
        </p:nvSpPr>
        <p:spPr>
          <a:xfrm>
            <a:off x="159091" y="-25888"/>
            <a:ext cx="24069368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5000" b="0">
                <a:solidFill>
                  <a:srgbClr val="24242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>
              <a:defRPr/>
            </a:pPr>
            <a:r>
              <a:rPr lang="ru-RU" sz="5100" b="1" smtClean="0">
                <a:solidFill>
                  <a:srgbClr val="006696"/>
                </a:solidFill>
              </a:rPr>
              <a:t>РЕДАКТИРОВАНИЕ И СОЗДАНИЕ СМЕТ В РИМ, СОЗДАНИЕ РЕСУРСНЫХ ВЕДОМОСТЕЙ В КПСР</a:t>
            </a:r>
            <a:endParaRPr lang="ru-RU" sz="5100" b="1" dirty="0">
              <a:solidFill>
                <a:srgbClr val="006696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27" y="2754325"/>
            <a:ext cx="15821025" cy="61150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7" y="1670551"/>
            <a:ext cx="885347" cy="88534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817820" y="5654658"/>
            <a:ext cx="13968000" cy="6977951"/>
          </a:xfrm>
          <a:prstGeom prst="rect">
            <a:avLst/>
          </a:prstGeom>
          <a:solidFill>
            <a:srgbClr val="7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4004" y="5817474"/>
            <a:ext cx="13938997" cy="692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6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1071860" y="-11080580"/>
            <a:ext cx="2240280" cy="243840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42678">
            <a:off x="5233557" y="5760315"/>
            <a:ext cx="10890943" cy="853124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48" name="Группа 47"/>
          <p:cNvGrpSpPr/>
          <p:nvPr/>
        </p:nvGrpSpPr>
        <p:grpSpPr>
          <a:xfrm>
            <a:off x="9956608" y="10421454"/>
            <a:ext cx="722420" cy="965549"/>
            <a:chOff x="5807155" y="9422447"/>
            <a:chExt cx="703523" cy="931115"/>
          </a:xfrm>
        </p:grpSpPr>
        <p:grpSp>
          <p:nvGrpSpPr>
            <p:cNvPr id="54" name="Group"/>
            <p:cNvGrpSpPr/>
            <p:nvPr/>
          </p:nvGrpSpPr>
          <p:grpSpPr>
            <a:xfrm>
              <a:off x="5807155" y="9422447"/>
              <a:ext cx="703523" cy="931115"/>
              <a:chOff x="0" y="0"/>
              <a:chExt cx="500850" cy="660399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59" name="Graphic 2"/>
              <p:cNvSpPr/>
              <p:nvPr/>
            </p:nvSpPr>
            <p:spPr>
              <a:xfrm>
                <a:off x="-1" y="-1"/>
                <a:ext cx="500852" cy="660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68" h="20547" extrusionOk="0">
                    <a:moveTo>
                      <a:pt x="9834" y="20547"/>
                    </a:moveTo>
                    <a:cubicBezTo>
                      <a:pt x="9440" y="20547"/>
                      <a:pt x="9071" y="20396"/>
                      <a:pt x="8843" y="20141"/>
                    </a:cubicBezTo>
                    <a:lnTo>
                      <a:pt x="1811" y="12297"/>
                    </a:lnTo>
                    <a:cubicBezTo>
                      <a:pt x="-1329" y="8786"/>
                      <a:pt x="-283" y="3923"/>
                      <a:pt x="4148" y="1435"/>
                    </a:cubicBezTo>
                    <a:cubicBezTo>
                      <a:pt x="8579" y="-1053"/>
                      <a:pt x="14717" y="-224"/>
                      <a:pt x="17857" y="3287"/>
                    </a:cubicBezTo>
                    <a:cubicBezTo>
                      <a:pt x="20271" y="5986"/>
                      <a:pt x="20271" y="9598"/>
                      <a:pt x="17857" y="12297"/>
                    </a:cubicBezTo>
                    <a:lnTo>
                      <a:pt x="10825" y="20141"/>
                    </a:lnTo>
                    <a:cubicBezTo>
                      <a:pt x="10597" y="20396"/>
                      <a:pt x="10228" y="20547"/>
                      <a:pt x="9834" y="20547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</p:txBody>
          </p:sp>
          <p:sp>
            <p:nvSpPr>
              <p:cNvPr id="60" name="Graphic 84"/>
              <p:cNvSpPr/>
              <p:nvPr/>
            </p:nvSpPr>
            <p:spPr>
              <a:xfrm>
                <a:off x="140352" y="147451"/>
                <a:ext cx="220149" cy="220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2176"/>
                      <a:pt x="20484" y="13292"/>
                      <a:pt x="19108" y="13292"/>
                    </a:cubicBezTo>
                    <a:lnTo>
                      <a:pt x="13292" y="13292"/>
                    </a:lnTo>
                    <a:lnTo>
                      <a:pt x="13292" y="19108"/>
                    </a:lnTo>
                    <a:cubicBezTo>
                      <a:pt x="13292" y="20484"/>
                      <a:pt x="12177" y="21600"/>
                      <a:pt x="10800" y="21600"/>
                    </a:cubicBezTo>
                    <a:cubicBezTo>
                      <a:pt x="9424" y="21600"/>
                      <a:pt x="8308" y="20484"/>
                      <a:pt x="8308" y="19108"/>
                    </a:cubicBezTo>
                    <a:lnTo>
                      <a:pt x="8308" y="13292"/>
                    </a:lnTo>
                    <a:lnTo>
                      <a:pt x="2492" y="13292"/>
                    </a:lnTo>
                    <a:cubicBezTo>
                      <a:pt x="1116" y="13292"/>
                      <a:pt x="0" y="12176"/>
                      <a:pt x="0" y="10800"/>
                    </a:cubicBezTo>
                    <a:cubicBezTo>
                      <a:pt x="0" y="9423"/>
                      <a:pt x="1116" y="8308"/>
                      <a:pt x="2492" y="8308"/>
                    </a:cubicBezTo>
                    <a:lnTo>
                      <a:pt x="8308" y="8308"/>
                    </a:lnTo>
                    <a:lnTo>
                      <a:pt x="8308" y="2492"/>
                    </a:lnTo>
                    <a:cubicBezTo>
                      <a:pt x="8308" y="1116"/>
                      <a:pt x="9424" y="0"/>
                      <a:pt x="10800" y="0"/>
                    </a:cubicBezTo>
                    <a:cubicBezTo>
                      <a:pt x="12176" y="0"/>
                      <a:pt x="13292" y="1116"/>
                      <a:pt x="13292" y="2492"/>
                    </a:cubicBezTo>
                    <a:lnTo>
                      <a:pt x="13292" y="8308"/>
                    </a:lnTo>
                    <a:lnTo>
                      <a:pt x="19108" y="8308"/>
                    </a:lnTo>
                    <a:cubicBezTo>
                      <a:pt x="20484" y="8308"/>
                      <a:pt x="21600" y="9424"/>
                      <a:pt x="21600" y="108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</p:txBody>
          </p:sp>
        </p:grpSp>
        <p:sp>
          <p:nvSpPr>
            <p:cNvPr id="58" name="Блок-схема: узел 57"/>
            <p:cNvSpPr/>
            <p:nvPr/>
          </p:nvSpPr>
          <p:spPr>
            <a:xfrm>
              <a:off x="6004302" y="9630342"/>
              <a:ext cx="309234" cy="310394"/>
            </a:xfrm>
            <a:prstGeom prst="flowChartConnector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pic>
        <p:nvPicPr>
          <p:cNvPr id="61" name="Рисунок 60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01794" flipH="1">
            <a:off x="5724755" y="5070254"/>
            <a:ext cx="985648" cy="1017810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5292" y="6552825"/>
            <a:ext cx="1023024" cy="1023024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6264723" y="6688220"/>
            <a:ext cx="6245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ugehmao@mail.ru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339066" y="5068964"/>
            <a:ext cx="5259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(3467) 33-11-</a:t>
            </a:r>
            <a:r>
              <a:rPr lang="ru-RU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8</a:t>
            </a:r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1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015564" y="8231066"/>
            <a:ext cx="4444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exp86.ru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66" name="Graphic 166"/>
          <p:cNvSpPr/>
          <p:nvPr/>
        </p:nvSpPr>
        <p:spPr>
          <a:xfrm>
            <a:off x="5703816" y="8130221"/>
            <a:ext cx="1081860" cy="1036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4835"/>
                  <a:pt x="16765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2" y="21593"/>
                  <a:pt x="21593" y="16762"/>
                  <a:pt x="21600" y="10800"/>
                </a:cubicBezTo>
                <a:close/>
                <a:moveTo>
                  <a:pt x="2316" y="11917"/>
                </a:moveTo>
                <a:lnTo>
                  <a:pt x="4501" y="11917"/>
                </a:lnTo>
                <a:cubicBezTo>
                  <a:pt x="4558" y="12921"/>
                  <a:pt x="4701" y="13918"/>
                  <a:pt x="4929" y="14897"/>
                </a:cubicBezTo>
                <a:lnTo>
                  <a:pt x="3277" y="14897"/>
                </a:lnTo>
                <a:cubicBezTo>
                  <a:pt x="2775" y="13971"/>
                  <a:pt x="2449" y="12961"/>
                  <a:pt x="2316" y="11917"/>
                </a:cubicBezTo>
                <a:close/>
                <a:moveTo>
                  <a:pt x="3284" y="6703"/>
                </a:moveTo>
                <a:lnTo>
                  <a:pt x="4929" y="6703"/>
                </a:lnTo>
                <a:cubicBezTo>
                  <a:pt x="4701" y="7682"/>
                  <a:pt x="4558" y="8679"/>
                  <a:pt x="4501" y="9683"/>
                </a:cubicBezTo>
                <a:lnTo>
                  <a:pt x="2316" y="9683"/>
                </a:lnTo>
                <a:cubicBezTo>
                  <a:pt x="2449" y="8639"/>
                  <a:pt x="2775" y="7629"/>
                  <a:pt x="3277" y="6703"/>
                </a:cubicBezTo>
                <a:close/>
                <a:moveTo>
                  <a:pt x="19288" y="9683"/>
                </a:moveTo>
                <a:lnTo>
                  <a:pt x="17099" y="9683"/>
                </a:lnTo>
                <a:cubicBezTo>
                  <a:pt x="17042" y="8679"/>
                  <a:pt x="16899" y="7682"/>
                  <a:pt x="16671" y="6703"/>
                </a:cubicBezTo>
                <a:lnTo>
                  <a:pt x="18323" y="6703"/>
                </a:lnTo>
                <a:cubicBezTo>
                  <a:pt x="18825" y="7629"/>
                  <a:pt x="19151" y="8639"/>
                  <a:pt x="19284" y="9683"/>
                </a:cubicBezTo>
                <a:close/>
                <a:moveTo>
                  <a:pt x="11917" y="2607"/>
                </a:moveTo>
                <a:cubicBezTo>
                  <a:pt x="12582" y="3093"/>
                  <a:pt x="13120" y="3732"/>
                  <a:pt x="13487" y="4469"/>
                </a:cubicBezTo>
                <a:lnTo>
                  <a:pt x="11917" y="4469"/>
                </a:lnTo>
                <a:close/>
                <a:moveTo>
                  <a:pt x="9683" y="4469"/>
                </a:moveTo>
                <a:lnTo>
                  <a:pt x="8113" y="4469"/>
                </a:lnTo>
                <a:cubicBezTo>
                  <a:pt x="8480" y="3732"/>
                  <a:pt x="9018" y="3093"/>
                  <a:pt x="9683" y="2607"/>
                </a:cubicBezTo>
                <a:close/>
                <a:moveTo>
                  <a:pt x="9683" y="6703"/>
                </a:moveTo>
                <a:lnTo>
                  <a:pt x="9683" y="9683"/>
                </a:lnTo>
                <a:lnTo>
                  <a:pt x="6744" y="9683"/>
                </a:lnTo>
                <a:cubicBezTo>
                  <a:pt x="6805" y="8676"/>
                  <a:pt x="6968" y="7677"/>
                  <a:pt x="7231" y="6703"/>
                </a:cubicBezTo>
                <a:close/>
                <a:moveTo>
                  <a:pt x="9683" y="11917"/>
                </a:moveTo>
                <a:lnTo>
                  <a:pt x="9683" y="14897"/>
                </a:lnTo>
                <a:lnTo>
                  <a:pt x="7231" y="14897"/>
                </a:lnTo>
                <a:cubicBezTo>
                  <a:pt x="6968" y="13923"/>
                  <a:pt x="6805" y="12924"/>
                  <a:pt x="6744" y="11917"/>
                </a:cubicBezTo>
                <a:close/>
                <a:moveTo>
                  <a:pt x="9683" y="17131"/>
                </a:moveTo>
                <a:lnTo>
                  <a:pt x="9683" y="18993"/>
                </a:lnTo>
                <a:cubicBezTo>
                  <a:pt x="9018" y="18507"/>
                  <a:pt x="8480" y="17868"/>
                  <a:pt x="8113" y="17131"/>
                </a:cubicBezTo>
                <a:close/>
                <a:moveTo>
                  <a:pt x="11917" y="17131"/>
                </a:moveTo>
                <a:lnTo>
                  <a:pt x="13487" y="17131"/>
                </a:lnTo>
                <a:cubicBezTo>
                  <a:pt x="13120" y="17868"/>
                  <a:pt x="12582" y="18507"/>
                  <a:pt x="11917" y="18993"/>
                </a:cubicBezTo>
                <a:close/>
                <a:moveTo>
                  <a:pt x="11917" y="14897"/>
                </a:moveTo>
                <a:lnTo>
                  <a:pt x="11917" y="11917"/>
                </a:lnTo>
                <a:lnTo>
                  <a:pt x="14856" y="11917"/>
                </a:lnTo>
                <a:cubicBezTo>
                  <a:pt x="14795" y="12924"/>
                  <a:pt x="14632" y="13923"/>
                  <a:pt x="14369" y="14897"/>
                </a:cubicBezTo>
                <a:close/>
                <a:moveTo>
                  <a:pt x="11917" y="9683"/>
                </a:moveTo>
                <a:lnTo>
                  <a:pt x="11917" y="6703"/>
                </a:lnTo>
                <a:lnTo>
                  <a:pt x="14369" y="6703"/>
                </a:lnTo>
                <a:cubicBezTo>
                  <a:pt x="14632" y="7677"/>
                  <a:pt x="14795" y="8676"/>
                  <a:pt x="14856" y="9683"/>
                </a:cubicBezTo>
                <a:close/>
                <a:moveTo>
                  <a:pt x="15954" y="4469"/>
                </a:moveTo>
                <a:cubicBezTo>
                  <a:pt x="15845" y="4210"/>
                  <a:pt x="15731" y="3958"/>
                  <a:pt x="15610" y="3717"/>
                </a:cubicBezTo>
                <a:cubicBezTo>
                  <a:pt x="15940" y="3946"/>
                  <a:pt x="16254" y="4197"/>
                  <a:pt x="16549" y="4469"/>
                </a:cubicBezTo>
                <a:close/>
                <a:moveTo>
                  <a:pt x="5646" y="4469"/>
                </a:moveTo>
                <a:lnTo>
                  <a:pt x="5050" y="4469"/>
                </a:lnTo>
                <a:cubicBezTo>
                  <a:pt x="5345" y="4197"/>
                  <a:pt x="5658" y="3946"/>
                  <a:pt x="5988" y="3717"/>
                </a:cubicBezTo>
                <a:cubicBezTo>
                  <a:pt x="5868" y="3958"/>
                  <a:pt x="5755" y="4210"/>
                  <a:pt x="5646" y="4469"/>
                </a:cubicBezTo>
                <a:close/>
                <a:moveTo>
                  <a:pt x="5646" y="17131"/>
                </a:moveTo>
                <a:cubicBezTo>
                  <a:pt x="5755" y="17390"/>
                  <a:pt x="5869" y="17641"/>
                  <a:pt x="5990" y="17883"/>
                </a:cubicBezTo>
                <a:cubicBezTo>
                  <a:pt x="5660" y="17654"/>
                  <a:pt x="5346" y="17403"/>
                  <a:pt x="5051" y="17131"/>
                </a:cubicBezTo>
                <a:close/>
                <a:moveTo>
                  <a:pt x="15954" y="17131"/>
                </a:moveTo>
                <a:lnTo>
                  <a:pt x="16550" y="17131"/>
                </a:lnTo>
                <a:cubicBezTo>
                  <a:pt x="16255" y="17403"/>
                  <a:pt x="15942" y="17654"/>
                  <a:pt x="15612" y="17883"/>
                </a:cubicBezTo>
                <a:cubicBezTo>
                  <a:pt x="15732" y="17641"/>
                  <a:pt x="15845" y="17390"/>
                  <a:pt x="15954" y="17131"/>
                </a:cubicBezTo>
                <a:close/>
                <a:moveTo>
                  <a:pt x="16671" y="14897"/>
                </a:moveTo>
                <a:cubicBezTo>
                  <a:pt x="16899" y="13918"/>
                  <a:pt x="17042" y="12921"/>
                  <a:pt x="17099" y="11917"/>
                </a:cubicBezTo>
                <a:lnTo>
                  <a:pt x="19284" y="11917"/>
                </a:lnTo>
                <a:cubicBezTo>
                  <a:pt x="19151" y="12961"/>
                  <a:pt x="18825" y="13971"/>
                  <a:pt x="18323" y="14897"/>
                </a:cubicBezTo>
                <a:close/>
              </a:path>
            </a:pathLst>
          </a:custGeom>
          <a:solidFill>
            <a:srgbClr val="6BB37C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8" name="Trend 2021."/>
          <p:cNvSpPr txBox="1"/>
          <p:nvPr/>
        </p:nvSpPr>
        <p:spPr>
          <a:xfrm>
            <a:off x="6855830" y="3174921"/>
            <a:ext cx="1269226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СПАСИБО ЗА ВНИМАНИЕ!</a:t>
            </a: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69" y="3204576"/>
            <a:ext cx="4415300" cy="9555162"/>
          </a:xfrm>
          <a:prstGeom prst="roundRect">
            <a:avLst>
              <a:gd name="adj" fmla="val 10811"/>
            </a:avLst>
          </a:prstGeom>
        </p:spPr>
      </p:pic>
      <p:grpSp>
        <p:nvGrpSpPr>
          <p:cNvPr id="70" name="Группа"/>
          <p:cNvGrpSpPr/>
          <p:nvPr/>
        </p:nvGrpSpPr>
        <p:grpSpPr>
          <a:xfrm>
            <a:off x="379637" y="2996759"/>
            <a:ext cx="4978404" cy="9921584"/>
            <a:chOff x="0" y="0"/>
            <a:chExt cx="4978403" cy="9921583"/>
          </a:xfrm>
        </p:grpSpPr>
        <p:sp>
          <p:nvSpPr>
            <p:cNvPr id="71" name="Фигура"/>
            <p:cNvSpPr/>
            <p:nvPr/>
          </p:nvSpPr>
          <p:spPr>
            <a:xfrm>
              <a:off x="4898545" y="2321681"/>
              <a:ext cx="79858" cy="1104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96" extrusionOk="0">
                  <a:moveTo>
                    <a:pt x="0" y="0"/>
                  </a:moveTo>
                  <a:lnTo>
                    <a:pt x="0" y="21596"/>
                  </a:lnTo>
                  <a:lnTo>
                    <a:pt x="9420" y="21596"/>
                  </a:lnTo>
                  <a:cubicBezTo>
                    <a:pt x="12945" y="21596"/>
                    <a:pt x="14707" y="21598"/>
                    <a:pt x="16579" y="21555"/>
                  </a:cubicBezTo>
                  <a:cubicBezTo>
                    <a:pt x="18628" y="21501"/>
                    <a:pt x="20261" y="21383"/>
                    <a:pt x="21007" y="21235"/>
                  </a:cubicBezTo>
                  <a:cubicBezTo>
                    <a:pt x="21600" y="21099"/>
                    <a:pt x="21572" y="20968"/>
                    <a:pt x="21572" y="20717"/>
                  </a:cubicBezTo>
                  <a:lnTo>
                    <a:pt x="21572" y="879"/>
                  </a:lnTo>
                  <a:cubicBezTo>
                    <a:pt x="21572" y="624"/>
                    <a:pt x="21600" y="497"/>
                    <a:pt x="21007" y="361"/>
                  </a:cubicBezTo>
                  <a:cubicBezTo>
                    <a:pt x="20261" y="213"/>
                    <a:pt x="18628" y="95"/>
                    <a:pt x="16579" y="41"/>
                  </a:cubicBezTo>
                  <a:cubicBezTo>
                    <a:pt x="14707" y="-2"/>
                    <a:pt x="12986" y="0"/>
                    <a:pt x="951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72" name="Фигура"/>
            <p:cNvSpPr/>
            <p:nvPr/>
          </p:nvSpPr>
          <p:spPr>
            <a:xfrm>
              <a:off x="-1" y="1358223"/>
              <a:ext cx="78110" cy="231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extrusionOk="0">
                  <a:moveTo>
                    <a:pt x="12326" y="0"/>
                  </a:moveTo>
                  <a:cubicBezTo>
                    <a:pt x="8816" y="0"/>
                    <a:pt x="6993" y="3"/>
                    <a:pt x="5104" y="23"/>
                  </a:cubicBezTo>
                  <a:cubicBezTo>
                    <a:pt x="3009" y="49"/>
                    <a:pt x="1340" y="102"/>
                    <a:pt x="577" y="172"/>
                  </a:cubicBezTo>
                  <a:cubicBezTo>
                    <a:pt x="-29" y="237"/>
                    <a:pt x="0" y="300"/>
                    <a:pt x="0" y="420"/>
                  </a:cubicBezTo>
                  <a:lnTo>
                    <a:pt x="0" y="3023"/>
                  </a:lnTo>
                  <a:cubicBezTo>
                    <a:pt x="0" y="3145"/>
                    <a:pt x="-29" y="3206"/>
                    <a:pt x="577" y="3270"/>
                  </a:cubicBezTo>
                  <a:cubicBezTo>
                    <a:pt x="1340" y="3341"/>
                    <a:pt x="3009" y="3394"/>
                    <a:pt x="5104" y="3420"/>
                  </a:cubicBezTo>
                  <a:cubicBezTo>
                    <a:pt x="7018" y="3440"/>
                    <a:pt x="8778" y="3443"/>
                    <a:pt x="12326" y="3443"/>
                  </a:cubicBezTo>
                  <a:lnTo>
                    <a:pt x="21571" y="3443"/>
                  </a:lnTo>
                  <a:lnTo>
                    <a:pt x="21571" y="0"/>
                  </a:lnTo>
                  <a:lnTo>
                    <a:pt x="12326" y="0"/>
                  </a:lnTo>
                  <a:close/>
                  <a:moveTo>
                    <a:pt x="12326" y="6632"/>
                  </a:moveTo>
                  <a:cubicBezTo>
                    <a:pt x="8816" y="6632"/>
                    <a:pt x="6993" y="6631"/>
                    <a:pt x="5104" y="6651"/>
                  </a:cubicBezTo>
                  <a:cubicBezTo>
                    <a:pt x="3009" y="6677"/>
                    <a:pt x="1340" y="6733"/>
                    <a:pt x="577" y="6804"/>
                  </a:cubicBezTo>
                  <a:cubicBezTo>
                    <a:pt x="-29" y="6869"/>
                    <a:pt x="0" y="6928"/>
                    <a:pt x="0" y="7048"/>
                  </a:cubicBezTo>
                  <a:lnTo>
                    <a:pt x="0" y="12814"/>
                  </a:lnTo>
                  <a:cubicBezTo>
                    <a:pt x="0" y="12936"/>
                    <a:pt x="-29" y="12997"/>
                    <a:pt x="577" y="13062"/>
                  </a:cubicBezTo>
                  <a:cubicBezTo>
                    <a:pt x="1340" y="13132"/>
                    <a:pt x="3009" y="13189"/>
                    <a:pt x="5104" y="13214"/>
                  </a:cubicBezTo>
                  <a:cubicBezTo>
                    <a:pt x="7018" y="13235"/>
                    <a:pt x="8778" y="13234"/>
                    <a:pt x="12326" y="13234"/>
                  </a:cubicBezTo>
                  <a:lnTo>
                    <a:pt x="21571" y="13234"/>
                  </a:lnTo>
                  <a:lnTo>
                    <a:pt x="21571" y="6632"/>
                  </a:lnTo>
                  <a:lnTo>
                    <a:pt x="12326" y="6632"/>
                  </a:lnTo>
                  <a:close/>
                  <a:moveTo>
                    <a:pt x="12326" y="14994"/>
                  </a:moveTo>
                  <a:cubicBezTo>
                    <a:pt x="8816" y="14994"/>
                    <a:pt x="6993" y="14997"/>
                    <a:pt x="5104" y="15017"/>
                  </a:cubicBezTo>
                  <a:cubicBezTo>
                    <a:pt x="3009" y="15043"/>
                    <a:pt x="1340" y="15096"/>
                    <a:pt x="577" y="15167"/>
                  </a:cubicBezTo>
                  <a:cubicBezTo>
                    <a:pt x="-29" y="15232"/>
                    <a:pt x="0" y="15294"/>
                    <a:pt x="0" y="15414"/>
                  </a:cubicBezTo>
                  <a:lnTo>
                    <a:pt x="0" y="21180"/>
                  </a:lnTo>
                  <a:cubicBezTo>
                    <a:pt x="0" y="21302"/>
                    <a:pt x="-29" y="21363"/>
                    <a:pt x="577" y="21428"/>
                  </a:cubicBezTo>
                  <a:cubicBezTo>
                    <a:pt x="1340" y="21498"/>
                    <a:pt x="3009" y="21551"/>
                    <a:pt x="5104" y="21577"/>
                  </a:cubicBezTo>
                  <a:cubicBezTo>
                    <a:pt x="7018" y="21598"/>
                    <a:pt x="8778" y="21600"/>
                    <a:pt x="12326" y="21600"/>
                  </a:cubicBezTo>
                  <a:lnTo>
                    <a:pt x="21571" y="21600"/>
                  </a:lnTo>
                  <a:lnTo>
                    <a:pt x="21571" y="14994"/>
                  </a:lnTo>
                  <a:lnTo>
                    <a:pt x="12326" y="14994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93" name="Фигура"/>
            <p:cNvSpPr/>
            <p:nvPr/>
          </p:nvSpPr>
          <p:spPr>
            <a:xfrm>
              <a:off x="40475" y="0"/>
              <a:ext cx="4895762" cy="992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62" y="0"/>
                  </a:moveTo>
                  <a:cubicBezTo>
                    <a:pt x="3463" y="0"/>
                    <a:pt x="2756" y="1"/>
                    <a:pt x="2009" y="118"/>
                  </a:cubicBezTo>
                  <a:cubicBezTo>
                    <a:pt x="1186" y="265"/>
                    <a:pt x="538" y="585"/>
                    <a:pt x="238" y="991"/>
                  </a:cubicBezTo>
                  <a:cubicBezTo>
                    <a:pt x="0" y="1362"/>
                    <a:pt x="0" y="1711"/>
                    <a:pt x="0" y="2399"/>
                  </a:cubicBezTo>
                  <a:lnTo>
                    <a:pt x="0" y="19190"/>
                  </a:lnTo>
                  <a:cubicBezTo>
                    <a:pt x="0" y="19888"/>
                    <a:pt x="0" y="20238"/>
                    <a:pt x="238" y="20609"/>
                  </a:cubicBezTo>
                  <a:cubicBezTo>
                    <a:pt x="538" y="21015"/>
                    <a:pt x="1186" y="21335"/>
                    <a:pt x="2009" y="21482"/>
                  </a:cubicBezTo>
                  <a:cubicBezTo>
                    <a:pt x="2761" y="21600"/>
                    <a:pt x="3468" y="21600"/>
                    <a:pt x="4862" y="21600"/>
                  </a:cubicBezTo>
                  <a:lnTo>
                    <a:pt x="16717" y="21600"/>
                  </a:lnTo>
                  <a:cubicBezTo>
                    <a:pt x="18133" y="21600"/>
                    <a:pt x="18840" y="21600"/>
                    <a:pt x="19592" y="21482"/>
                  </a:cubicBezTo>
                  <a:cubicBezTo>
                    <a:pt x="20415" y="21335"/>
                    <a:pt x="21062" y="21015"/>
                    <a:pt x="21362" y="20609"/>
                  </a:cubicBezTo>
                  <a:cubicBezTo>
                    <a:pt x="21600" y="20238"/>
                    <a:pt x="21600" y="19888"/>
                    <a:pt x="21600" y="19200"/>
                  </a:cubicBezTo>
                  <a:lnTo>
                    <a:pt x="21600" y="2410"/>
                  </a:lnTo>
                  <a:cubicBezTo>
                    <a:pt x="21600" y="1711"/>
                    <a:pt x="21600" y="1362"/>
                    <a:pt x="21362" y="991"/>
                  </a:cubicBezTo>
                  <a:cubicBezTo>
                    <a:pt x="21062" y="585"/>
                    <a:pt x="20415" y="265"/>
                    <a:pt x="19592" y="118"/>
                  </a:cubicBezTo>
                  <a:cubicBezTo>
                    <a:pt x="18840" y="0"/>
                    <a:pt x="18132" y="0"/>
                    <a:pt x="16738" y="0"/>
                  </a:cubicBezTo>
                  <a:lnTo>
                    <a:pt x="4862" y="0"/>
                  </a:lnTo>
                  <a:close/>
                  <a:moveTo>
                    <a:pt x="4609" y="377"/>
                  </a:moveTo>
                  <a:lnTo>
                    <a:pt x="16991" y="377"/>
                  </a:lnTo>
                  <a:cubicBezTo>
                    <a:pt x="18073" y="377"/>
                    <a:pt x="18624" y="376"/>
                    <a:pt x="19208" y="468"/>
                  </a:cubicBezTo>
                  <a:cubicBezTo>
                    <a:pt x="19847" y="582"/>
                    <a:pt x="20351" y="831"/>
                    <a:pt x="20583" y="1146"/>
                  </a:cubicBezTo>
                  <a:cubicBezTo>
                    <a:pt x="20768" y="1434"/>
                    <a:pt x="20768" y="1706"/>
                    <a:pt x="20768" y="2249"/>
                  </a:cubicBezTo>
                  <a:lnTo>
                    <a:pt x="20768" y="19359"/>
                  </a:lnTo>
                  <a:cubicBezTo>
                    <a:pt x="20768" y="19893"/>
                    <a:pt x="20768" y="20165"/>
                    <a:pt x="20583" y="20453"/>
                  </a:cubicBezTo>
                  <a:cubicBezTo>
                    <a:pt x="20351" y="20768"/>
                    <a:pt x="19847" y="21017"/>
                    <a:pt x="19208" y="21132"/>
                  </a:cubicBezTo>
                  <a:cubicBezTo>
                    <a:pt x="18624" y="21223"/>
                    <a:pt x="18073" y="21223"/>
                    <a:pt x="16974" y="21223"/>
                  </a:cubicBezTo>
                  <a:lnTo>
                    <a:pt x="4609" y="21223"/>
                  </a:lnTo>
                  <a:cubicBezTo>
                    <a:pt x="3527" y="21223"/>
                    <a:pt x="2976" y="21223"/>
                    <a:pt x="2392" y="21132"/>
                  </a:cubicBezTo>
                  <a:cubicBezTo>
                    <a:pt x="1753" y="21017"/>
                    <a:pt x="1251" y="20768"/>
                    <a:pt x="1018" y="20453"/>
                  </a:cubicBezTo>
                  <a:cubicBezTo>
                    <a:pt x="833" y="20165"/>
                    <a:pt x="832" y="19893"/>
                    <a:pt x="832" y="19351"/>
                  </a:cubicBezTo>
                  <a:lnTo>
                    <a:pt x="832" y="2240"/>
                  </a:lnTo>
                  <a:cubicBezTo>
                    <a:pt x="832" y="1706"/>
                    <a:pt x="833" y="1434"/>
                    <a:pt x="1018" y="1146"/>
                  </a:cubicBezTo>
                  <a:cubicBezTo>
                    <a:pt x="1251" y="831"/>
                    <a:pt x="1753" y="582"/>
                    <a:pt x="2392" y="468"/>
                  </a:cubicBezTo>
                  <a:cubicBezTo>
                    <a:pt x="2973" y="377"/>
                    <a:pt x="3522" y="377"/>
                    <a:pt x="4609" y="377"/>
                  </a:cubicBezTo>
                  <a:close/>
                </a:path>
              </a:pathLst>
            </a:cu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94" name="Фигура"/>
            <p:cNvSpPr/>
            <p:nvPr/>
          </p:nvSpPr>
          <p:spPr>
            <a:xfrm>
              <a:off x="114776" y="74610"/>
              <a:ext cx="4747435" cy="9771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78" y="0"/>
                  </a:moveTo>
                  <a:cubicBezTo>
                    <a:pt x="3189" y="0"/>
                    <a:pt x="2539" y="1"/>
                    <a:pt x="1850" y="107"/>
                  </a:cubicBezTo>
                  <a:cubicBezTo>
                    <a:pt x="1093" y="241"/>
                    <a:pt x="495" y="531"/>
                    <a:pt x="219" y="899"/>
                  </a:cubicBezTo>
                  <a:cubicBezTo>
                    <a:pt x="0" y="1235"/>
                    <a:pt x="0" y="1552"/>
                    <a:pt x="0" y="2175"/>
                  </a:cubicBezTo>
                  <a:lnTo>
                    <a:pt x="0" y="19415"/>
                  </a:lnTo>
                  <a:cubicBezTo>
                    <a:pt x="0" y="20049"/>
                    <a:pt x="0" y="20365"/>
                    <a:pt x="219" y="20701"/>
                  </a:cubicBezTo>
                  <a:cubicBezTo>
                    <a:pt x="495" y="21069"/>
                    <a:pt x="1093" y="21359"/>
                    <a:pt x="1850" y="21493"/>
                  </a:cubicBezTo>
                  <a:cubicBezTo>
                    <a:pt x="2543" y="21600"/>
                    <a:pt x="3194" y="21600"/>
                    <a:pt x="4478" y="21600"/>
                  </a:cubicBezTo>
                  <a:lnTo>
                    <a:pt x="17103" y="21600"/>
                  </a:lnTo>
                  <a:cubicBezTo>
                    <a:pt x="18407" y="21600"/>
                    <a:pt x="19057" y="21600"/>
                    <a:pt x="19750" y="21493"/>
                  </a:cubicBezTo>
                  <a:cubicBezTo>
                    <a:pt x="20507" y="21359"/>
                    <a:pt x="21105" y="21069"/>
                    <a:pt x="21381" y="20701"/>
                  </a:cubicBezTo>
                  <a:cubicBezTo>
                    <a:pt x="21600" y="20365"/>
                    <a:pt x="21600" y="20048"/>
                    <a:pt x="21600" y="19425"/>
                  </a:cubicBezTo>
                  <a:lnTo>
                    <a:pt x="21600" y="2185"/>
                  </a:lnTo>
                  <a:cubicBezTo>
                    <a:pt x="21600" y="1551"/>
                    <a:pt x="21600" y="1235"/>
                    <a:pt x="21381" y="899"/>
                  </a:cubicBezTo>
                  <a:cubicBezTo>
                    <a:pt x="21105" y="531"/>
                    <a:pt x="20507" y="241"/>
                    <a:pt x="19750" y="107"/>
                  </a:cubicBezTo>
                  <a:cubicBezTo>
                    <a:pt x="19057" y="0"/>
                    <a:pt x="18406" y="0"/>
                    <a:pt x="17122" y="0"/>
                  </a:cubicBezTo>
                  <a:lnTo>
                    <a:pt x="4478" y="0"/>
                  </a:lnTo>
                  <a:close/>
                  <a:moveTo>
                    <a:pt x="4068" y="499"/>
                  </a:moveTo>
                  <a:lnTo>
                    <a:pt x="5025" y="499"/>
                  </a:lnTo>
                  <a:cubicBezTo>
                    <a:pt x="5096" y="503"/>
                    <a:pt x="5163" y="515"/>
                    <a:pt x="5212" y="541"/>
                  </a:cubicBezTo>
                  <a:cubicBezTo>
                    <a:pt x="5257" y="565"/>
                    <a:pt x="5280" y="596"/>
                    <a:pt x="5285" y="628"/>
                  </a:cubicBezTo>
                  <a:cubicBezTo>
                    <a:pt x="5292" y="675"/>
                    <a:pt x="5300" y="719"/>
                    <a:pt x="5312" y="761"/>
                  </a:cubicBezTo>
                  <a:cubicBezTo>
                    <a:pt x="5325" y="807"/>
                    <a:pt x="5343" y="851"/>
                    <a:pt x="5369" y="893"/>
                  </a:cubicBezTo>
                  <a:cubicBezTo>
                    <a:pt x="5426" y="969"/>
                    <a:pt x="5516" y="1037"/>
                    <a:pt x="5631" y="1092"/>
                  </a:cubicBezTo>
                  <a:cubicBezTo>
                    <a:pt x="5746" y="1148"/>
                    <a:pt x="5886" y="1192"/>
                    <a:pt x="6042" y="1220"/>
                  </a:cubicBezTo>
                  <a:cubicBezTo>
                    <a:pt x="6185" y="1242"/>
                    <a:pt x="6324" y="1253"/>
                    <a:pt x="6494" y="1258"/>
                  </a:cubicBezTo>
                  <a:cubicBezTo>
                    <a:pt x="6664" y="1264"/>
                    <a:pt x="6866" y="1263"/>
                    <a:pt x="7135" y="1263"/>
                  </a:cubicBezTo>
                  <a:lnTo>
                    <a:pt x="14440" y="1263"/>
                  </a:lnTo>
                  <a:cubicBezTo>
                    <a:pt x="14708" y="1263"/>
                    <a:pt x="14910" y="1264"/>
                    <a:pt x="15080" y="1258"/>
                  </a:cubicBezTo>
                  <a:cubicBezTo>
                    <a:pt x="15251" y="1253"/>
                    <a:pt x="15390" y="1242"/>
                    <a:pt x="15533" y="1220"/>
                  </a:cubicBezTo>
                  <a:cubicBezTo>
                    <a:pt x="15689" y="1192"/>
                    <a:pt x="15829" y="1148"/>
                    <a:pt x="15944" y="1092"/>
                  </a:cubicBezTo>
                  <a:cubicBezTo>
                    <a:pt x="16058" y="1037"/>
                    <a:pt x="16148" y="969"/>
                    <a:pt x="16205" y="893"/>
                  </a:cubicBezTo>
                  <a:cubicBezTo>
                    <a:pt x="16232" y="851"/>
                    <a:pt x="16249" y="807"/>
                    <a:pt x="16262" y="761"/>
                  </a:cubicBezTo>
                  <a:cubicBezTo>
                    <a:pt x="16274" y="719"/>
                    <a:pt x="16282" y="675"/>
                    <a:pt x="16289" y="628"/>
                  </a:cubicBezTo>
                  <a:cubicBezTo>
                    <a:pt x="16294" y="596"/>
                    <a:pt x="16318" y="565"/>
                    <a:pt x="16362" y="541"/>
                  </a:cubicBezTo>
                  <a:cubicBezTo>
                    <a:pt x="16412" y="515"/>
                    <a:pt x="16480" y="503"/>
                    <a:pt x="16551" y="499"/>
                  </a:cubicBezTo>
                  <a:lnTo>
                    <a:pt x="17532" y="499"/>
                  </a:lnTo>
                  <a:cubicBezTo>
                    <a:pt x="18404" y="499"/>
                    <a:pt x="18846" y="499"/>
                    <a:pt x="19317" y="571"/>
                  </a:cubicBezTo>
                  <a:cubicBezTo>
                    <a:pt x="19831" y="662"/>
                    <a:pt x="20237" y="859"/>
                    <a:pt x="20424" y="1109"/>
                  </a:cubicBezTo>
                  <a:cubicBezTo>
                    <a:pt x="20573" y="1338"/>
                    <a:pt x="20573" y="1553"/>
                    <a:pt x="20573" y="1983"/>
                  </a:cubicBezTo>
                  <a:lnTo>
                    <a:pt x="20573" y="19623"/>
                  </a:lnTo>
                  <a:cubicBezTo>
                    <a:pt x="20573" y="20046"/>
                    <a:pt x="20573" y="20262"/>
                    <a:pt x="20424" y="20491"/>
                  </a:cubicBezTo>
                  <a:cubicBezTo>
                    <a:pt x="20237" y="20741"/>
                    <a:pt x="19831" y="20938"/>
                    <a:pt x="19317" y="21029"/>
                  </a:cubicBezTo>
                  <a:cubicBezTo>
                    <a:pt x="18846" y="21101"/>
                    <a:pt x="18403" y="21101"/>
                    <a:pt x="17517" y="21101"/>
                  </a:cubicBezTo>
                  <a:lnTo>
                    <a:pt x="4068" y="21101"/>
                  </a:lnTo>
                  <a:cubicBezTo>
                    <a:pt x="3196" y="21101"/>
                    <a:pt x="2754" y="21101"/>
                    <a:pt x="2283" y="21029"/>
                  </a:cubicBezTo>
                  <a:cubicBezTo>
                    <a:pt x="1769" y="20938"/>
                    <a:pt x="1363" y="20741"/>
                    <a:pt x="1176" y="20491"/>
                  </a:cubicBezTo>
                  <a:cubicBezTo>
                    <a:pt x="1027" y="20262"/>
                    <a:pt x="1027" y="20047"/>
                    <a:pt x="1027" y="19617"/>
                  </a:cubicBezTo>
                  <a:lnTo>
                    <a:pt x="1027" y="1977"/>
                  </a:lnTo>
                  <a:cubicBezTo>
                    <a:pt x="1027" y="1554"/>
                    <a:pt x="1027" y="1338"/>
                    <a:pt x="1176" y="1109"/>
                  </a:cubicBezTo>
                  <a:cubicBezTo>
                    <a:pt x="1363" y="859"/>
                    <a:pt x="1769" y="662"/>
                    <a:pt x="2283" y="571"/>
                  </a:cubicBezTo>
                  <a:cubicBezTo>
                    <a:pt x="2751" y="499"/>
                    <a:pt x="3195" y="499"/>
                    <a:pt x="4068" y="499"/>
                  </a:cubicBezTo>
                  <a:close/>
                </a:path>
              </a:pathLst>
            </a:custGeom>
            <a:solidFill>
              <a:srgbClr val="13131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95" name="Кружок"/>
            <p:cNvSpPr/>
            <p:nvPr/>
          </p:nvSpPr>
          <p:spPr>
            <a:xfrm>
              <a:off x="2931641" y="318732"/>
              <a:ext cx="139949" cy="139949"/>
            </a:xfrm>
            <a:prstGeom prst="ellipse">
              <a:avLst/>
            </a:pr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96" name="Фигура"/>
            <p:cNvSpPr/>
            <p:nvPr/>
          </p:nvSpPr>
          <p:spPr>
            <a:xfrm>
              <a:off x="2185304" y="346607"/>
              <a:ext cx="598025" cy="84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4" y="0"/>
                  </a:moveTo>
                  <a:cubicBezTo>
                    <a:pt x="1103" y="0"/>
                    <a:pt x="729" y="1260"/>
                    <a:pt x="453" y="3213"/>
                  </a:cubicBezTo>
                  <a:cubicBezTo>
                    <a:pt x="178" y="5166"/>
                    <a:pt x="0" y="7820"/>
                    <a:pt x="0" y="10800"/>
                  </a:cubicBezTo>
                  <a:cubicBezTo>
                    <a:pt x="0" y="16761"/>
                    <a:pt x="683" y="21600"/>
                    <a:pt x="1524" y="21600"/>
                  </a:cubicBezTo>
                  <a:cubicBezTo>
                    <a:pt x="1961" y="21600"/>
                    <a:pt x="2397" y="21600"/>
                    <a:pt x="2834" y="21600"/>
                  </a:cubicBezTo>
                  <a:cubicBezTo>
                    <a:pt x="5336" y="21600"/>
                    <a:pt x="7838" y="21600"/>
                    <a:pt x="10340" y="21600"/>
                  </a:cubicBezTo>
                  <a:cubicBezTo>
                    <a:pt x="10533" y="21600"/>
                    <a:pt x="10727" y="21600"/>
                    <a:pt x="10920" y="21600"/>
                  </a:cubicBezTo>
                  <a:lnTo>
                    <a:pt x="20076" y="21600"/>
                  </a:lnTo>
                  <a:cubicBezTo>
                    <a:pt x="20497" y="21600"/>
                    <a:pt x="20871" y="20340"/>
                    <a:pt x="21147" y="18387"/>
                  </a:cubicBezTo>
                  <a:cubicBezTo>
                    <a:pt x="21422" y="16434"/>
                    <a:pt x="21600" y="13780"/>
                    <a:pt x="21600" y="10800"/>
                  </a:cubicBezTo>
                  <a:cubicBezTo>
                    <a:pt x="21600" y="4839"/>
                    <a:pt x="20917" y="0"/>
                    <a:pt x="20076" y="0"/>
                  </a:cubicBezTo>
                  <a:cubicBezTo>
                    <a:pt x="19639" y="0"/>
                    <a:pt x="19203" y="0"/>
                    <a:pt x="18766" y="0"/>
                  </a:cubicBezTo>
                  <a:cubicBezTo>
                    <a:pt x="16264" y="0"/>
                    <a:pt x="13762" y="0"/>
                    <a:pt x="11260" y="0"/>
                  </a:cubicBezTo>
                  <a:lnTo>
                    <a:pt x="1524" y="0"/>
                  </a:lnTo>
                  <a:close/>
                </a:path>
              </a:pathLst>
            </a:cu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</p:grpSp>
      <p:grpSp>
        <p:nvGrpSpPr>
          <p:cNvPr id="97" name="Группа"/>
          <p:cNvGrpSpPr/>
          <p:nvPr/>
        </p:nvGrpSpPr>
        <p:grpSpPr>
          <a:xfrm>
            <a:off x="13784436" y="6932586"/>
            <a:ext cx="10405511" cy="5985757"/>
            <a:chOff x="0" y="0"/>
            <a:chExt cx="12682849" cy="7305770"/>
          </a:xfrm>
        </p:grpSpPr>
        <p:sp>
          <p:nvSpPr>
            <p:cNvPr id="98" name="Фигура"/>
            <p:cNvSpPr/>
            <p:nvPr/>
          </p:nvSpPr>
          <p:spPr>
            <a:xfrm>
              <a:off x="1180585" y="-1"/>
              <a:ext cx="10321679" cy="716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7" y="0"/>
                  </a:moveTo>
                  <a:lnTo>
                    <a:pt x="20463" y="0"/>
                  </a:lnTo>
                  <a:cubicBezTo>
                    <a:pt x="20626" y="0"/>
                    <a:pt x="20749" y="0"/>
                    <a:pt x="20853" y="10"/>
                  </a:cubicBezTo>
                  <a:cubicBezTo>
                    <a:pt x="20957" y="20"/>
                    <a:pt x="21042" y="40"/>
                    <a:pt x="21130" y="80"/>
                  </a:cubicBezTo>
                  <a:cubicBezTo>
                    <a:pt x="21227" y="131"/>
                    <a:pt x="21313" y="211"/>
                    <a:pt x="21383" y="313"/>
                  </a:cubicBezTo>
                  <a:cubicBezTo>
                    <a:pt x="21454" y="414"/>
                    <a:pt x="21509" y="538"/>
                    <a:pt x="21544" y="677"/>
                  </a:cubicBezTo>
                  <a:cubicBezTo>
                    <a:pt x="21572" y="804"/>
                    <a:pt x="21586" y="927"/>
                    <a:pt x="21593" y="1078"/>
                  </a:cubicBezTo>
                  <a:cubicBezTo>
                    <a:pt x="21600" y="1229"/>
                    <a:pt x="21600" y="1408"/>
                    <a:pt x="21600" y="1646"/>
                  </a:cubicBezTo>
                  <a:lnTo>
                    <a:pt x="21600" y="19961"/>
                  </a:lnTo>
                  <a:cubicBezTo>
                    <a:pt x="21600" y="20196"/>
                    <a:pt x="21600" y="20373"/>
                    <a:pt x="21593" y="20523"/>
                  </a:cubicBezTo>
                  <a:cubicBezTo>
                    <a:pt x="21586" y="20673"/>
                    <a:pt x="21572" y="20796"/>
                    <a:pt x="21544" y="20923"/>
                  </a:cubicBezTo>
                  <a:cubicBezTo>
                    <a:pt x="21509" y="21062"/>
                    <a:pt x="21454" y="21186"/>
                    <a:pt x="21383" y="21287"/>
                  </a:cubicBezTo>
                  <a:cubicBezTo>
                    <a:pt x="21313" y="21389"/>
                    <a:pt x="21227" y="21469"/>
                    <a:pt x="21130" y="21520"/>
                  </a:cubicBezTo>
                  <a:cubicBezTo>
                    <a:pt x="21042" y="21560"/>
                    <a:pt x="20957" y="21580"/>
                    <a:pt x="20852" y="21590"/>
                  </a:cubicBezTo>
                  <a:cubicBezTo>
                    <a:pt x="20748" y="21600"/>
                    <a:pt x="20624" y="21600"/>
                    <a:pt x="20458" y="21600"/>
                  </a:cubicBezTo>
                  <a:lnTo>
                    <a:pt x="1137" y="21600"/>
                  </a:lnTo>
                  <a:cubicBezTo>
                    <a:pt x="974" y="21600"/>
                    <a:pt x="851" y="21600"/>
                    <a:pt x="747" y="21590"/>
                  </a:cubicBezTo>
                  <a:cubicBezTo>
                    <a:pt x="643" y="21580"/>
                    <a:pt x="558" y="21560"/>
                    <a:pt x="470" y="21520"/>
                  </a:cubicBezTo>
                  <a:cubicBezTo>
                    <a:pt x="373" y="21469"/>
                    <a:pt x="287" y="21389"/>
                    <a:pt x="217" y="21287"/>
                  </a:cubicBezTo>
                  <a:cubicBezTo>
                    <a:pt x="146" y="21186"/>
                    <a:pt x="91" y="21062"/>
                    <a:pt x="56" y="20923"/>
                  </a:cubicBezTo>
                  <a:cubicBezTo>
                    <a:pt x="28" y="20796"/>
                    <a:pt x="14" y="20673"/>
                    <a:pt x="7" y="20522"/>
                  </a:cubicBezTo>
                  <a:cubicBezTo>
                    <a:pt x="0" y="20371"/>
                    <a:pt x="0" y="20192"/>
                    <a:pt x="0" y="19954"/>
                  </a:cubicBezTo>
                  <a:lnTo>
                    <a:pt x="0" y="1639"/>
                  </a:lnTo>
                  <a:cubicBezTo>
                    <a:pt x="0" y="1404"/>
                    <a:pt x="0" y="1227"/>
                    <a:pt x="7" y="1077"/>
                  </a:cubicBezTo>
                  <a:cubicBezTo>
                    <a:pt x="14" y="927"/>
                    <a:pt x="28" y="804"/>
                    <a:pt x="56" y="677"/>
                  </a:cubicBezTo>
                  <a:cubicBezTo>
                    <a:pt x="91" y="538"/>
                    <a:pt x="146" y="414"/>
                    <a:pt x="217" y="313"/>
                  </a:cubicBezTo>
                  <a:cubicBezTo>
                    <a:pt x="287" y="211"/>
                    <a:pt x="373" y="131"/>
                    <a:pt x="470" y="80"/>
                  </a:cubicBezTo>
                  <a:cubicBezTo>
                    <a:pt x="558" y="40"/>
                    <a:pt x="643" y="20"/>
                    <a:pt x="748" y="10"/>
                  </a:cubicBezTo>
                  <a:cubicBezTo>
                    <a:pt x="852" y="0"/>
                    <a:pt x="976" y="0"/>
                    <a:pt x="1142" y="0"/>
                  </a:cubicBezTo>
                  <a:lnTo>
                    <a:pt x="1137" y="0"/>
                  </a:lnTo>
                  <a:close/>
                </a:path>
              </a:pathLst>
            </a:custGeom>
            <a:solidFill>
              <a:srgbClr val="C6C7C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99" name="Фигура"/>
            <p:cNvSpPr/>
            <p:nvPr/>
          </p:nvSpPr>
          <p:spPr>
            <a:xfrm>
              <a:off x="1238040" y="58135"/>
              <a:ext cx="10206769" cy="703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lnTo>
                    <a:pt x="20637" y="0"/>
                  </a:lnTo>
                  <a:cubicBezTo>
                    <a:pt x="20775" y="0"/>
                    <a:pt x="20879" y="0"/>
                    <a:pt x="20967" y="9"/>
                  </a:cubicBezTo>
                  <a:cubicBezTo>
                    <a:pt x="21055" y="17"/>
                    <a:pt x="21128" y="34"/>
                    <a:pt x="21202" y="68"/>
                  </a:cubicBezTo>
                  <a:cubicBezTo>
                    <a:pt x="21284" y="111"/>
                    <a:pt x="21357" y="179"/>
                    <a:pt x="21416" y="266"/>
                  </a:cubicBezTo>
                  <a:cubicBezTo>
                    <a:pt x="21476" y="353"/>
                    <a:pt x="21523" y="459"/>
                    <a:pt x="21553" y="577"/>
                  </a:cubicBezTo>
                  <a:cubicBezTo>
                    <a:pt x="21576" y="685"/>
                    <a:pt x="21588" y="790"/>
                    <a:pt x="21594" y="918"/>
                  </a:cubicBezTo>
                  <a:cubicBezTo>
                    <a:pt x="21600" y="1047"/>
                    <a:pt x="21600" y="1199"/>
                    <a:pt x="21600" y="1402"/>
                  </a:cubicBezTo>
                  <a:lnTo>
                    <a:pt x="21600" y="20204"/>
                  </a:lnTo>
                  <a:cubicBezTo>
                    <a:pt x="21600" y="20404"/>
                    <a:pt x="21600" y="20555"/>
                    <a:pt x="21594" y="20683"/>
                  </a:cubicBezTo>
                  <a:cubicBezTo>
                    <a:pt x="21588" y="20810"/>
                    <a:pt x="21576" y="20915"/>
                    <a:pt x="21553" y="21023"/>
                  </a:cubicBezTo>
                  <a:cubicBezTo>
                    <a:pt x="21523" y="21141"/>
                    <a:pt x="21476" y="21247"/>
                    <a:pt x="21416" y="21334"/>
                  </a:cubicBezTo>
                  <a:cubicBezTo>
                    <a:pt x="21357" y="21421"/>
                    <a:pt x="21284" y="21489"/>
                    <a:pt x="21202" y="21532"/>
                  </a:cubicBezTo>
                  <a:cubicBezTo>
                    <a:pt x="21128" y="21566"/>
                    <a:pt x="21055" y="21583"/>
                    <a:pt x="20967" y="21591"/>
                  </a:cubicBezTo>
                  <a:cubicBezTo>
                    <a:pt x="20878" y="21600"/>
                    <a:pt x="20773" y="21600"/>
                    <a:pt x="20633" y="21600"/>
                  </a:cubicBezTo>
                  <a:lnTo>
                    <a:pt x="963" y="21600"/>
                  </a:lnTo>
                  <a:cubicBezTo>
                    <a:pt x="825" y="21600"/>
                    <a:pt x="721" y="21600"/>
                    <a:pt x="633" y="21591"/>
                  </a:cubicBezTo>
                  <a:cubicBezTo>
                    <a:pt x="545" y="21583"/>
                    <a:pt x="472" y="21566"/>
                    <a:pt x="398" y="21532"/>
                  </a:cubicBezTo>
                  <a:cubicBezTo>
                    <a:pt x="316" y="21489"/>
                    <a:pt x="243" y="21421"/>
                    <a:pt x="184" y="21334"/>
                  </a:cubicBezTo>
                  <a:cubicBezTo>
                    <a:pt x="124" y="21247"/>
                    <a:pt x="77" y="21141"/>
                    <a:pt x="47" y="21023"/>
                  </a:cubicBezTo>
                  <a:cubicBezTo>
                    <a:pt x="24" y="20915"/>
                    <a:pt x="12" y="20810"/>
                    <a:pt x="6" y="20682"/>
                  </a:cubicBezTo>
                  <a:cubicBezTo>
                    <a:pt x="0" y="20553"/>
                    <a:pt x="0" y="20401"/>
                    <a:pt x="0" y="20198"/>
                  </a:cubicBezTo>
                  <a:lnTo>
                    <a:pt x="0" y="1396"/>
                  </a:lnTo>
                  <a:cubicBezTo>
                    <a:pt x="0" y="1196"/>
                    <a:pt x="0" y="1045"/>
                    <a:pt x="6" y="917"/>
                  </a:cubicBezTo>
                  <a:cubicBezTo>
                    <a:pt x="12" y="790"/>
                    <a:pt x="24" y="685"/>
                    <a:pt x="47" y="577"/>
                  </a:cubicBezTo>
                  <a:cubicBezTo>
                    <a:pt x="77" y="459"/>
                    <a:pt x="124" y="353"/>
                    <a:pt x="184" y="266"/>
                  </a:cubicBezTo>
                  <a:cubicBezTo>
                    <a:pt x="243" y="179"/>
                    <a:pt x="316" y="111"/>
                    <a:pt x="398" y="68"/>
                  </a:cubicBezTo>
                  <a:cubicBezTo>
                    <a:pt x="472" y="34"/>
                    <a:pt x="545" y="17"/>
                    <a:pt x="633" y="9"/>
                  </a:cubicBezTo>
                  <a:cubicBezTo>
                    <a:pt x="722" y="0"/>
                    <a:pt x="827" y="0"/>
                    <a:pt x="967" y="0"/>
                  </a:cubicBezTo>
                  <a:lnTo>
                    <a:pt x="963" y="0"/>
                  </a:lnTo>
                  <a:close/>
                </a:path>
              </a:pathLst>
            </a:custGeom>
            <a:solidFill>
              <a:srgbClr val="20202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100" name="Прямоугольник"/>
            <p:cNvSpPr/>
            <p:nvPr/>
          </p:nvSpPr>
          <p:spPr>
            <a:xfrm>
              <a:off x="2277340" y="6757337"/>
              <a:ext cx="8128170" cy="340429"/>
            </a:xfrm>
            <a:prstGeom prst="rect">
              <a:avLst/>
            </a:prstGeom>
            <a:solidFill>
              <a:srgbClr val="2C2C2E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101" name="Фигура"/>
            <p:cNvSpPr/>
            <p:nvPr/>
          </p:nvSpPr>
          <p:spPr>
            <a:xfrm>
              <a:off x="1238026" y="58134"/>
              <a:ext cx="10206797" cy="6705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cubicBezTo>
                    <a:pt x="825" y="0"/>
                    <a:pt x="720" y="0"/>
                    <a:pt x="632" y="9"/>
                  </a:cubicBezTo>
                  <a:cubicBezTo>
                    <a:pt x="544" y="18"/>
                    <a:pt x="472" y="36"/>
                    <a:pt x="398" y="72"/>
                  </a:cubicBezTo>
                  <a:cubicBezTo>
                    <a:pt x="317" y="117"/>
                    <a:pt x="244" y="188"/>
                    <a:pt x="184" y="279"/>
                  </a:cubicBezTo>
                  <a:cubicBezTo>
                    <a:pt x="124" y="370"/>
                    <a:pt x="77" y="481"/>
                    <a:pt x="47" y="605"/>
                  </a:cubicBezTo>
                  <a:cubicBezTo>
                    <a:pt x="24" y="718"/>
                    <a:pt x="12" y="828"/>
                    <a:pt x="6" y="962"/>
                  </a:cubicBezTo>
                  <a:cubicBezTo>
                    <a:pt x="0" y="1097"/>
                    <a:pt x="0" y="1255"/>
                    <a:pt x="0" y="1465"/>
                  </a:cubicBezTo>
                  <a:lnTo>
                    <a:pt x="0" y="18826"/>
                  </a:lnTo>
                  <a:lnTo>
                    <a:pt x="4" y="18826"/>
                  </a:lnTo>
                  <a:lnTo>
                    <a:pt x="4" y="20961"/>
                  </a:lnTo>
                  <a:cubicBezTo>
                    <a:pt x="4" y="21054"/>
                    <a:pt x="4" y="21123"/>
                    <a:pt x="7" y="21182"/>
                  </a:cubicBezTo>
                  <a:cubicBezTo>
                    <a:pt x="9" y="21240"/>
                    <a:pt x="14" y="21288"/>
                    <a:pt x="25" y="21337"/>
                  </a:cubicBezTo>
                  <a:cubicBezTo>
                    <a:pt x="37" y="21391"/>
                    <a:pt x="58" y="21439"/>
                    <a:pt x="84" y="21479"/>
                  </a:cubicBezTo>
                  <a:cubicBezTo>
                    <a:pt x="110" y="21518"/>
                    <a:pt x="141" y="21550"/>
                    <a:pt x="176" y="21569"/>
                  </a:cubicBezTo>
                  <a:cubicBezTo>
                    <a:pt x="209" y="21585"/>
                    <a:pt x="240" y="21592"/>
                    <a:pt x="278" y="21596"/>
                  </a:cubicBezTo>
                  <a:cubicBezTo>
                    <a:pt x="316" y="21600"/>
                    <a:pt x="361" y="21600"/>
                    <a:pt x="421" y="21600"/>
                  </a:cubicBezTo>
                  <a:lnTo>
                    <a:pt x="21177" y="21600"/>
                  </a:lnTo>
                  <a:cubicBezTo>
                    <a:pt x="21238" y="21600"/>
                    <a:pt x="21283" y="21600"/>
                    <a:pt x="21322" y="21596"/>
                  </a:cubicBezTo>
                  <a:cubicBezTo>
                    <a:pt x="21360" y="21592"/>
                    <a:pt x="21391" y="21585"/>
                    <a:pt x="21424" y="21569"/>
                  </a:cubicBezTo>
                  <a:cubicBezTo>
                    <a:pt x="21459" y="21550"/>
                    <a:pt x="21490" y="21518"/>
                    <a:pt x="21516" y="21479"/>
                  </a:cubicBezTo>
                  <a:cubicBezTo>
                    <a:pt x="21542" y="21439"/>
                    <a:pt x="21563" y="21391"/>
                    <a:pt x="21575" y="21337"/>
                  </a:cubicBezTo>
                  <a:cubicBezTo>
                    <a:pt x="21586" y="21288"/>
                    <a:pt x="21591" y="21240"/>
                    <a:pt x="21594" y="21182"/>
                  </a:cubicBezTo>
                  <a:cubicBezTo>
                    <a:pt x="21596" y="21124"/>
                    <a:pt x="21596" y="21055"/>
                    <a:pt x="21596" y="20964"/>
                  </a:cubicBezTo>
                  <a:lnTo>
                    <a:pt x="21596" y="18826"/>
                  </a:lnTo>
                  <a:lnTo>
                    <a:pt x="21600" y="18826"/>
                  </a:lnTo>
                  <a:lnTo>
                    <a:pt x="21600" y="1472"/>
                  </a:lnTo>
                  <a:cubicBezTo>
                    <a:pt x="21600" y="1258"/>
                    <a:pt x="21600" y="1098"/>
                    <a:pt x="21594" y="963"/>
                  </a:cubicBezTo>
                  <a:cubicBezTo>
                    <a:pt x="21588" y="828"/>
                    <a:pt x="21576" y="718"/>
                    <a:pt x="21553" y="605"/>
                  </a:cubicBezTo>
                  <a:cubicBezTo>
                    <a:pt x="21523" y="481"/>
                    <a:pt x="21476" y="370"/>
                    <a:pt x="21416" y="279"/>
                  </a:cubicBezTo>
                  <a:cubicBezTo>
                    <a:pt x="21356" y="188"/>
                    <a:pt x="21283" y="117"/>
                    <a:pt x="21202" y="72"/>
                  </a:cubicBezTo>
                  <a:cubicBezTo>
                    <a:pt x="21128" y="36"/>
                    <a:pt x="21055" y="18"/>
                    <a:pt x="20967" y="9"/>
                  </a:cubicBezTo>
                  <a:cubicBezTo>
                    <a:pt x="20879" y="0"/>
                    <a:pt x="20775" y="0"/>
                    <a:pt x="20637" y="0"/>
                  </a:cubicBezTo>
                  <a:lnTo>
                    <a:pt x="963" y="0"/>
                  </a:lnTo>
                  <a:close/>
                </a:path>
              </a:pathLst>
            </a:custGeom>
            <a:solidFill>
              <a:srgbClr val="13131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102" name="Кружок"/>
            <p:cNvSpPr/>
            <p:nvPr/>
          </p:nvSpPr>
          <p:spPr>
            <a:xfrm>
              <a:off x="6294827" y="224810"/>
              <a:ext cx="93196" cy="93197"/>
            </a:xfrm>
            <a:prstGeom prst="ellipse">
              <a:avLst/>
            </a:pr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103" name="Фигура"/>
            <p:cNvSpPr/>
            <p:nvPr/>
          </p:nvSpPr>
          <p:spPr>
            <a:xfrm>
              <a:off x="2487" y="7128407"/>
              <a:ext cx="12676256" cy="177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537"/>
                  </a:lnTo>
                  <a:cubicBezTo>
                    <a:pt x="114" y="7998"/>
                    <a:pt x="238" y="12314"/>
                    <a:pt x="369" y="15434"/>
                  </a:cubicBezTo>
                  <a:cubicBezTo>
                    <a:pt x="503" y="18655"/>
                    <a:pt x="643" y="20546"/>
                    <a:pt x="785" y="21036"/>
                  </a:cubicBezTo>
                  <a:lnTo>
                    <a:pt x="10100" y="21530"/>
                  </a:lnTo>
                  <a:lnTo>
                    <a:pt x="10100" y="21600"/>
                  </a:lnTo>
                  <a:lnTo>
                    <a:pt x="10800" y="21565"/>
                  </a:lnTo>
                  <a:lnTo>
                    <a:pt x="11499" y="21600"/>
                  </a:lnTo>
                  <a:lnTo>
                    <a:pt x="11499" y="21530"/>
                  </a:lnTo>
                  <a:lnTo>
                    <a:pt x="20815" y="21036"/>
                  </a:lnTo>
                  <a:cubicBezTo>
                    <a:pt x="20956" y="20546"/>
                    <a:pt x="21097" y="18655"/>
                    <a:pt x="21231" y="15434"/>
                  </a:cubicBezTo>
                  <a:cubicBezTo>
                    <a:pt x="21362" y="12314"/>
                    <a:pt x="21485" y="7998"/>
                    <a:pt x="21600" y="2537"/>
                  </a:cubicBezTo>
                  <a:lnTo>
                    <a:pt x="21600" y="0"/>
                  </a:lnTo>
                  <a:lnTo>
                    <a:pt x="10800" y="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104" name="Прямоугольник"/>
            <p:cNvSpPr/>
            <p:nvPr/>
          </p:nvSpPr>
          <p:spPr>
            <a:xfrm>
              <a:off x="0" y="6930503"/>
              <a:ext cx="12682850" cy="216047"/>
            </a:xfrm>
            <a:prstGeom prst="rect">
              <a:avLst/>
            </a:prstGeom>
            <a:solidFill>
              <a:srgbClr val="C6C7C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105" name="Фигура"/>
            <p:cNvSpPr/>
            <p:nvPr/>
          </p:nvSpPr>
          <p:spPr>
            <a:xfrm>
              <a:off x="5452072" y="6930503"/>
              <a:ext cx="1778532" cy="1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0" y="0"/>
                  </a:moveTo>
                  <a:cubicBezTo>
                    <a:pt x="20" y="1331"/>
                    <a:pt x="25" y="2826"/>
                    <a:pt x="56" y="4135"/>
                  </a:cubicBezTo>
                  <a:cubicBezTo>
                    <a:pt x="255" y="11291"/>
                    <a:pt x="690" y="16923"/>
                    <a:pt x="1237" y="19528"/>
                  </a:cubicBezTo>
                  <a:cubicBezTo>
                    <a:pt x="1737" y="21600"/>
                    <a:pt x="2207" y="21595"/>
                    <a:pt x="3134" y="21595"/>
                  </a:cubicBezTo>
                  <a:lnTo>
                    <a:pt x="18455" y="21595"/>
                  </a:lnTo>
                  <a:cubicBezTo>
                    <a:pt x="19397" y="21595"/>
                    <a:pt x="19867" y="21600"/>
                    <a:pt x="20367" y="19528"/>
                  </a:cubicBezTo>
                  <a:cubicBezTo>
                    <a:pt x="20914" y="16923"/>
                    <a:pt x="21345" y="11291"/>
                    <a:pt x="21544" y="4135"/>
                  </a:cubicBezTo>
                  <a:cubicBezTo>
                    <a:pt x="21576" y="2822"/>
                    <a:pt x="21580" y="133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</p:grpSp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3962" y="7338206"/>
            <a:ext cx="7085130" cy="5000343"/>
          </a:xfrm>
          <a:custGeom>
            <a:avLst/>
            <a:gdLst>
              <a:gd name="connsiteX0" fmla="*/ 533635 w 8953500"/>
              <a:gd name="connsiteY0" fmla="*/ 0 h 6318948"/>
              <a:gd name="connsiteX1" fmla="*/ 8419864 w 8953500"/>
              <a:gd name="connsiteY1" fmla="*/ 0 h 6318948"/>
              <a:gd name="connsiteX2" fmla="*/ 8953500 w 8953500"/>
              <a:gd name="connsiteY2" fmla="*/ 533635 h 6318948"/>
              <a:gd name="connsiteX3" fmla="*/ 8953500 w 8953500"/>
              <a:gd name="connsiteY3" fmla="*/ 5785313 h 6318948"/>
              <a:gd name="connsiteX4" fmla="*/ 8419864 w 8953500"/>
              <a:gd name="connsiteY4" fmla="*/ 6318948 h 6318948"/>
              <a:gd name="connsiteX5" fmla="*/ 533635 w 8953500"/>
              <a:gd name="connsiteY5" fmla="*/ 6318948 h 6318948"/>
              <a:gd name="connsiteX6" fmla="*/ 0 w 8953500"/>
              <a:gd name="connsiteY6" fmla="*/ 5785313 h 6318948"/>
              <a:gd name="connsiteX7" fmla="*/ 0 w 8953500"/>
              <a:gd name="connsiteY7" fmla="*/ 533635 h 6318948"/>
              <a:gd name="connsiteX8" fmla="*/ 533635 w 8953500"/>
              <a:gd name="connsiteY8" fmla="*/ 0 h 631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53500" h="6318948">
                <a:moveTo>
                  <a:pt x="533635" y="0"/>
                </a:moveTo>
                <a:lnTo>
                  <a:pt x="8419864" y="0"/>
                </a:lnTo>
                <a:cubicBezTo>
                  <a:pt x="8714584" y="0"/>
                  <a:pt x="8953500" y="238917"/>
                  <a:pt x="8953500" y="533635"/>
                </a:cubicBezTo>
                <a:lnTo>
                  <a:pt x="8953500" y="5785313"/>
                </a:lnTo>
                <a:cubicBezTo>
                  <a:pt x="8953500" y="6080031"/>
                  <a:pt x="8714584" y="6318948"/>
                  <a:pt x="8419864" y="6318948"/>
                </a:cubicBezTo>
                <a:lnTo>
                  <a:pt x="533635" y="6318948"/>
                </a:lnTo>
                <a:cubicBezTo>
                  <a:pt x="238917" y="6318948"/>
                  <a:pt x="0" y="6080031"/>
                  <a:pt x="0" y="5785313"/>
                </a:cubicBezTo>
                <a:lnTo>
                  <a:pt x="0" y="533635"/>
                </a:lnTo>
                <a:cubicBezTo>
                  <a:pt x="0" y="238917"/>
                  <a:pt x="238917" y="0"/>
                  <a:pt x="533635" y="0"/>
                </a:cubicBezTo>
                <a:close/>
              </a:path>
            </a:pathLst>
          </a:custGeom>
        </p:spPr>
      </p:pic>
      <p:sp>
        <p:nvSpPr>
          <p:cNvPr id="107" name="TextBox 106"/>
          <p:cNvSpPr txBox="1"/>
          <p:nvPr/>
        </p:nvSpPr>
        <p:spPr>
          <a:xfrm>
            <a:off x="16088159" y="5837653"/>
            <a:ext cx="7049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platformaexpert.ru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08" name="Graphic 166"/>
          <p:cNvSpPr/>
          <p:nvPr/>
        </p:nvSpPr>
        <p:spPr>
          <a:xfrm>
            <a:off x="15776411" y="5736808"/>
            <a:ext cx="1081860" cy="1036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4835"/>
                  <a:pt x="16765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2" y="21593"/>
                  <a:pt x="21593" y="16762"/>
                  <a:pt x="21600" y="10800"/>
                </a:cubicBezTo>
                <a:close/>
                <a:moveTo>
                  <a:pt x="2316" y="11917"/>
                </a:moveTo>
                <a:lnTo>
                  <a:pt x="4501" y="11917"/>
                </a:lnTo>
                <a:cubicBezTo>
                  <a:pt x="4558" y="12921"/>
                  <a:pt x="4701" y="13918"/>
                  <a:pt x="4929" y="14897"/>
                </a:cubicBezTo>
                <a:lnTo>
                  <a:pt x="3277" y="14897"/>
                </a:lnTo>
                <a:cubicBezTo>
                  <a:pt x="2775" y="13971"/>
                  <a:pt x="2449" y="12961"/>
                  <a:pt x="2316" y="11917"/>
                </a:cubicBezTo>
                <a:close/>
                <a:moveTo>
                  <a:pt x="3284" y="6703"/>
                </a:moveTo>
                <a:lnTo>
                  <a:pt x="4929" y="6703"/>
                </a:lnTo>
                <a:cubicBezTo>
                  <a:pt x="4701" y="7682"/>
                  <a:pt x="4558" y="8679"/>
                  <a:pt x="4501" y="9683"/>
                </a:cubicBezTo>
                <a:lnTo>
                  <a:pt x="2316" y="9683"/>
                </a:lnTo>
                <a:cubicBezTo>
                  <a:pt x="2449" y="8639"/>
                  <a:pt x="2775" y="7629"/>
                  <a:pt x="3277" y="6703"/>
                </a:cubicBezTo>
                <a:close/>
                <a:moveTo>
                  <a:pt x="19288" y="9683"/>
                </a:moveTo>
                <a:lnTo>
                  <a:pt x="17099" y="9683"/>
                </a:lnTo>
                <a:cubicBezTo>
                  <a:pt x="17042" y="8679"/>
                  <a:pt x="16899" y="7682"/>
                  <a:pt x="16671" y="6703"/>
                </a:cubicBezTo>
                <a:lnTo>
                  <a:pt x="18323" y="6703"/>
                </a:lnTo>
                <a:cubicBezTo>
                  <a:pt x="18825" y="7629"/>
                  <a:pt x="19151" y="8639"/>
                  <a:pt x="19284" y="9683"/>
                </a:cubicBezTo>
                <a:close/>
                <a:moveTo>
                  <a:pt x="11917" y="2607"/>
                </a:moveTo>
                <a:cubicBezTo>
                  <a:pt x="12582" y="3093"/>
                  <a:pt x="13120" y="3732"/>
                  <a:pt x="13487" y="4469"/>
                </a:cubicBezTo>
                <a:lnTo>
                  <a:pt x="11917" y="4469"/>
                </a:lnTo>
                <a:close/>
                <a:moveTo>
                  <a:pt x="9683" y="4469"/>
                </a:moveTo>
                <a:lnTo>
                  <a:pt x="8113" y="4469"/>
                </a:lnTo>
                <a:cubicBezTo>
                  <a:pt x="8480" y="3732"/>
                  <a:pt x="9018" y="3093"/>
                  <a:pt x="9683" y="2607"/>
                </a:cubicBezTo>
                <a:close/>
                <a:moveTo>
                  <a:pt x="9683" y="6703"/>
                </a:moveTo>
                <a:lnTo>
                  <a:pt x="9683" y="9683"/>
                </a:lnTo>
                <a:lnTo>
                  <a:pt x="6744" y="9683"/>
                </a:lnTo>
                <a:cubicBezTo>
                  <a:pt x="6805" y="8676"/>
                  <a:pt x="6968" y="7677"/>
                  <a:pt x="7231" y="6703"/>
                </a:cubicBezTo>
                <a:close/>
                <a:moveTo>
                  <a:pt x="9683" y="11917"/>
                </a:moveTo>
                <a:lnTo>
                  <a:pt x="9683" y="14897"/>
                </a:lnTo>
                <a:lnTo>
                  <a:pt x="7231" y="14897"/>
                </a:lnTo>
                <a:cubicBezTo>
                  <a:pt x="6968" y="13923"/>
                  <a:pt x="6805" y="12924"/>
                  <a:pt x="6744" y="11917"/>
                </a:cubicBezTo>
                <a:close/>
                <a:moveTo>
                  <a:pt x="9683" y="17131"/>
                </a:moveTo>
                <a:lnTo>
                  <a:pt x="9683" y="18993"/>
                </a:lnTo>
                <a:cubicBezTo>
                  <a:pt x="9018" y="18507"/>
                  <a:pt x="8480" y="17868"/>
                  <a:pt x="8113" y="17131"/>
                </a:cubicBezTo>
                <a:close/>
                <a:moveTo>
                  <a:pt x="11917" y="17131"/>
                </a:moveTo>
                <a:lnTo>
                  <a:pt x="13487" y="17131"/>
                </a:lnTo>
                <a:cubicBezTo>
                  <a:pt x="13120" y="17868"/>
                  <a:pt x="12582" y="18507"/>
                  <a:pt x="11917" y="18993"/>
                </a:cubicBezTo>
                <a:close/>
                <a:moveTo>
                  <a:pt x="11917" y="14897"/>
                </a:moveTo>
                <a:lnTo>
                  <a:pt x="11917" y="11917"/>
                </a:lnTo>
                <a:lnTo>
                  <a:pt x="14856" y="11917"/>
                </a:lnTo>
                <a:cubicBezTo>
                  <a:pt x="14795" y="12924"/>
                  <a:pt x="14632" y="13923"/>
                  <a:pt x="14369" y="14897"/>
                </a:cubicBezTo>
                <a:close/>
                <a:moveTo>
                  <a:pt x="11917" y="9683"/>
                </a:moveTo>
                <a:lnTo>
                  <a:pt x="11917" y="6703"/>
                </a:lnTo>
                <a:lnTo>
                  <a:pt x="14369" y="6703"/>
                </a:lnTo>
                <a:cubicBezTo>
                  <a:pt x="14632" y="7677"/>
                  <a:pt x="14795" y="8676"/>
                  <a:pt x="14856" y="9683"/>
                </a:cubicBezTo>
                <a:close/>
                <a:moveTo>
                  <a:pt x="15954" y="4469"/>
                </a:moveTo>
                <a:cubicBezTo>
                  <a:pt x="15845" y="4210"/>
                  <a:pt x="15731" y="3958"/>
                  <a:pt x="15610" y="3717"/>
                </a:cubicBezTo>
                <a:cubicBezTo>
                  <a:pt x="15940" y="3946"/>
                  <a:pt x="16254" y="4197"/>
                  <a:pt x="16549" y="4469"/>
                </a:cubicBezTo>
                <a:close/>
                <a:moveTo>
                  <a:pt x="5646" y="4469"/>
                </a:moveTo>
                <a:lnTo>
                  <a:pt x="5050" y="4469"/>
                </a:lnTo>
                <a:cubicBezTo>
                  <a:pt x="5345" y="4197"/>
                  <a:pt x="5658" y="3946"/>
                  <a:pt x="5988" y="3717"/>
                </a:cubicBezTo>
                <a:cubicBezTo>
                  <a:pt x="5868" y="3958"/>
                  <a:pt x="5755" y="4210"/>
                  <a:pt x="5646" y="4469"/>
                </a:cubicBezTo>
                <a:close/>
                <a:moveTo>
                  <a:pt x="5646" y="17131"/>
                </a:moveTo>
                <a:cubicBezTo>
                  <a:pt x="5755" y="17390"/>
                  <a:pt x="5869" y="17641"/>
                  <a:pt x="5990" y="17883"/>
                </a:cubicBezTo>
                <a:cubicBezTo>
                  <a:pt x="5660" y="17654"/>
                  <a:pt x="5346" y="17403"/>
                  <a:pt x="5051" y="17131"/>
                </a:cubicBezTo>
                <a:close/>
                <a:moveTo>
                  <a:pt x="15954" y="17131"/>
                </a:moveTo>
                <a:lnTo>
                  <a:pt x="16550" y="17131"/>
                </a:lnTo>
                <a:cubicBezTo>
                  <a:pt x="16255" y="17403"/>
                  <a:pt x="15942" y="17654"/>
                  <a:pt x="15612" y="17883"/>
                </a:cubicBezTo>
                <a:cubicBezTo>
                  <a:pt x="15732" y="17641"/>
                  <a:pt x="15845" y="17390"/>
                  <a:pt x="15954" y="17131"/>
                </a:cubicBezTo>
                <a:close/>
                <a:moveTo>
                  <a:pt x="16671" y="14897"/>
                </a:moveTo>
                <a:cubicBezTo>
                  <a:pt x="16899" y="13918"/>
                  <a:pt x="17042" y="12921"/>
                  <a:pt x="17099" y="11917"/>
                </a:cubicBezTo>
                <a:lnTo>
                  <a:pt x="19284" y="11917"/>
                </a:lnTo>
                <a:cubicBezTo>
                  <a:pt x="19151" y="12961"/>
                  <a:pt x="18825" y="13971"/>
                  <a:pt x="18323" y="14897"/>
                </a:cubicBezTo>
                <a:close/>
              </a:path>
            </a:pathLst>
          </a:custGeom>
          <a:solidFill>
            <a:srgbClr val="6BB37C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09" name="Рисунок 10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064555" y="69830"/>
            <a:ext cx="2175641" cy="1986360"/>
          </a:xfrm>
          <a:prstGeom prst="rect">
            <a:avLst/>
          </a:prstGeom>
        </p:spPr>
      </p:pic>
      <p:pic>
        <p:nvPicPr>
          <p:cNvPr id="110" name="Рисунок 10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53776" y="94245"/>
            <a:ext cx="2034349" cy="203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51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2362200" y="5982601"/>
            <a:ext cx="201168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</a:rPr>
              <a:t>3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Trend 2021."/>
          <p:cNvSpPr txBox="1"/>
          <p:nvPr/>
        </p:nvSpPr>
        <p:spPr>
          <a:xfrm>
            <a:off x="-430401" y="294343"/>
            <a:ext cx="13138166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СЕРВИС КОМПЛЕКСНОЙ ПРОВЕРКИ </a:t>
            </a:r>
          </a:p>
          <a:p>
            <a:pPr>
              <a:defRPr/>
            </a:pPr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СМЕТНЫХ РАСЧЕТОВ (КПСР)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456" y="5408580"/>
            <a:ext cx="21021085" cy="7854585"/>
          </a:xfrm>
          <a:prstGeom prst="rect">
            <a:avLst/>
          </a:prstGeom>
        </p:spPr>
      </p:pic>
      <p:sp>
        <p:nvSpPr>
          <p:cNvPr id="11" name="Выгнутая вниз стрелка 10"/>
          <p:cNvSpPr/>
          <p:nvPr/>
        </p:nvSpPr>
        <p:spPr>
          <a:xfrm rot="19429865" flipH="1">
            <a:off x="15103060" y="4915497"/>
            <a:ext cx="9146367" cy="7734350"/>
          </a:xfrm>
          <a:prstGeom prst="curvedUpArrow">
            <a:avLst>
              <a:gd name="adj1" fmla="val 25000"/>
              <a:gd name="adj2" fmla="val 50000"/>
              <a:gd name="adj3" fmla="val 27472"/>
            </a:avLst>
          </a:prstGeom>
          <a:gradFill flip="none" rotWithShape="1">
            <a:gsLst>
              <a:gs pos="64000">
                <a:srgbClr val="87C9E3">
                  <a:alpha val="47000"/>
                </a:srgbClr>
              </a:gs>
              <a:gs pos="89000">
                <a:srgbClr val="9EC8DA">
                  <a:lumMod val="46000"/>
                  <a:lumOff val="54000"/>
                  <a:alpha val="83000"/>
                </a:srgbClr>
              </a:gs>
              <a:gs pos="11000">
                <a:srgbClr val="60BADE"/>
              </a:gs>
            </a:gsLst>
            <a:lin ang="162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774895" y="2819390"/>
            <a:ext cx="18834209" cy="2020411"/>
          </a:xfrm>
          <a:prstGeom prst="roundRect">
            <a:avLst/>
          </a:prstGeom>
          <a:solidFill>
            <a:srgbClr val="779DB3">
              <a:alpha val="9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2800" smtClean="0">
                <a:solidFill>
                  <a:srgbClr val="820000"/>
                </a:solidFill>
                <a:latin typeface="Montserrat Bold"/>
              </a:rPr>
              <a:t>СЕРВИС КОМПЛЕКСНОЙ ПРОВЕРКИ СМЕТНЫХ РАСЧЕТОВ (КПСР)</a:t>
            </a:r>
          </a:p>
          <a:p>
            <a:r>
              <a:rPr lang="ru-RU" sz="2800" b="0" smtClean="0">
                <a:solidFill>
                  <a:schemeClr val="bg1"/>
                </a:solidFill>
                <a:latin typeface="Montserrat Bold"/>
              </a:rPr>
              <a:t>– </a:t>
            </a:r>
            <a:r>
              <a:rPr lang="ru-RU" sz="2800" b="0">
                <a:solidFill>
                  <a:schemeClr val="bg1"/>
                </a:solidFill>
                <a:latin typeface="Montserrat Bold"/>
              </a:rPr>
              <a:t>это инновационное решение, разработанное специалистами IT-службы ценообразования в строительстве ФАУ «Главгосэкспертиза России». Он был создан на основе передовых облачных технологий с целью автоматизации и упрощения процесса проверки сметных расчетов </a:t>
            </a:r>
            <a:r>
              <a:rPr lang="ru-RU" sz="2800" b="0">
                <a:solidFill>
                  <a:schemeClr val="bg1"/>
                </a:solidFill>
                <a:latin typeface="Montserrat Bold"/>
              </a:rPr>
              <a:t>в </a:t>
            </a:r>
            <a:r>
              <a:rPr lang="ru-RU" sz="2800" b="0" smtClean="0">
                <a:solidFill>
                  <a:schemeClr val="bg1"/>
                </a:solidFill>
                <a:latin typeface="Montserrat Bold"/>
              </a:rPr>
              <a:t>строительстве</a:t>
            </a:r>
            <a:endParaRPr lang="ru-RU" sz="2800" b="0" dirty="0">
              <a:solidFill>
                <a:schemeClr val="bg1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016551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12" name="Trend 2021."/>
          <p:cNvSpPr txBox="1"/>
          <p:nvPr/>
        </p:nvSpPr>
        <p:spPr>
          <a:xfrm>
            <a:off x="2351809" y="637993"/>
            <a:ext cx="871081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/>
            </a:pPr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ВОЗМОЖНОСТИ КПСР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  <a:latin typeface="Montserrat Bold"/>
              </a:rPr>
              <a:t>4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73461" y="2940747"/>
            <a:ext cx="22816253" cy="6391807"/>
            <a:chOff x="10856773" y="3668445"/>
            <a:chExt cx="22816253" cy="6888849"/>
          </a:xfrm>
          <a:solidFill>
            <a:schemeClr val="accent6">
              <a:lumMod val="75000"/>
              <a:alpha val="90000"/>
            </a:schemeClr>
          </a:solidFill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0856773" y="3668445"/>
              <a:ext cx="22816253" cy="1357893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457200" indent="-457200" algn="l">
                <a:spcBef>
                  <a:spcPts val="1200"/>
                </a:spcBef>
                <a:buSzPct val="150000"/>
                <a:buFont typeface="Wingdings" panose="05000000000000000000" pitchFamily="2" charset="2"/>
                <a:buChar char="ü"/>
              </a:pPr>
              <a:r>
                <a:rPr lang="ru-RU" sz="3200" smtClean="0">
                  <a:solidFill>
                    <a:schemeClr val="bg1"/>
                  </a:solidFill>
                  <a:latin typeface="Montserrat Bold"/>
                  <a:ea typeface="Montserrat Bold"/>
                  <a:cs typeface="Montserrat Bold"/>
                </a:rPr>
                <a:t>НАГЛЯДНОЕ ПРЕДСТАВЛЕНИЕ ПОЛНОГО КОМПЛЕКТА СМЕТНОЙ ДОКУМЕНТАЦИИ В ДЕРЕВЕ СВОДНОГО СМЕТНОГО РАСЧЕТА</a:t>
              </a:r>
              <a:endParaRPr lang="ru-RU" sz="3200" b="0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endParaRP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10856774" y="5536225"/>
              <a:ext cx="22816252" cy="1357893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457200" indent="-457200" algn="l">
                <a:spcBef>
                  <a:spcPts val="1200"/>
                </a:spcBef>
                <a:buSzPct val="150000"/>
                <a:buFont typeface="Wingdings" panose="05000000000000000000" pitchFamily="2" charset="2"/>
                <a:buChar char="ü"/>
              </a:pPr>
              <a:r>
                <a:rPr lang="ru-RU" sz="3200" smtClean="0">
                  <a:solidFill>
                    <a:schemeClr val="bg1"/>
                  </a:solidFill>
                  <a:latin typeface="Montserrat Bold"/>
                  <a:ea typeface="Montserrat Bold"/>
                  <a:cs typeface="Montserrat Bold"/>
                </a:rPr>
                <a:t>ХРАНЕНИЕ, ПРОСМОТР, РЕДАКТИРОВАНИЕ И ПЕЧАТЬ СМЕТНОЙ ДОКУМЕНТАЦИИ С ЛЮБОГО РАБОЧЕГО МЕСТА С ВЫХОДОМ В СЕТЬ ИНТЕРНЕТ</a:t>
              </a:r>
              <a:endParaRPr lang="ru-RU" sz="3200" b="0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endParaRP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10856774" y="7403422"/>
              <a:ext cx="22816252" cy="1357893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457200" indent="-457200" algn="l">
                <a:spcBef>
                  <a:spcPts val="1200"/>
                </a:spcBef>
                <a:buSzPct val="150000"/>
                <a:buFont typeface="Wingdings" panose="05000000000000000000" pitchFamily="2" charset="2"/>
                <a:buChar char="ü"/>
              </a:pPr>
              <a:r>
                <a:rPr lang="ru-RU" sz="3200" smtClean="0">
                  <a:solidFill>
                    <a:schemeClr val="bg1"/>
                  </a:solidFill>
                  <a:latin typeface="Montserrat Bold"/>
                  <a:ea typeface="Montserrat Bold"/>
                  <a:cs typeface="Montserrat Bold"/>
                </a:rPr>
                <a:t>ДОСТУП К ПОЛНОМУ ФУНКЦИОНАЛУ ПРОВЕРКИ СМЕТНОЙ ДОКУМЕНТАЦИИ ГЛАВГОСЭКСПЕРТИЗЫ РОССИИ ДЛЯ ПРЕДВАРИТЕЛЬНОЙ ОЦЕНКИ ГОТОВНОСТИ К ЭКСПЕРТИЗЕ</a:t>
              </a:r>
              <a:endParaRPr lang="ru-RU" sz="3200" b="0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endParaRP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10856774" y="9270618"/>
              <a:ext cx="22816252" cy="1286676"/>
            </a:xfrm>
            <a:prstGeom prst="roundRect">
              <a:avLst>
                <a:gd name="adj" fmla="val 8815"/>
              </a:avLst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457200" indent="-457200" algn="l">
                <a:spcBef>
                  <a:spcPts val="1200"/>
                </a:spcBef>
                <a:buSzPct val="150000"/>
                <a:buFont typeface="Wingdings" panose="05000000000000000000" pitchFamily="2" charset="2"/>
                <a:buChar char="ü"/>
              </a:pPr>
              <a:r>
                <a:rPr lang="ru-RU" sz="3200" smtClean="0">
                  <a:solidFill>
                    <a:schemeClr val="bg1"/>
                  </a:solidFill>
                  <a:latin typeface="Montserrat Bold"/>
                  <a:ea typeface="Montserrat Bold"/>
                  <a:cs typeface="Montserrat Bold"/>
                </a:rPr>
                <a:t>УНИВЕРСАЛЬНЫЙ СЕРВИС ДЛЯ ЗАГРУЗКИ И ПРОСМОТРА СМЕТНОЙ ДОКУМЕНТАЦИИ ИЗ ЛЮБОЙ СМЕТНОЙ ПРОГРАММЫ С ВОЗМОЖНОСТЬЮ ПРОВЕРКИ</a:t>
              </a:r>
              <a:endParaRPr lang="ru-RU" sz="3200" b="0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endParaRPr>
            </a:p>
          </p:txBody>
        </p:sp>
      </p:grpSp>
      <p:sp>
        <p:nvSpPr>
          <p:cNvPr id="20" name="Скругленный прямоугольник 19"/>
          <p:cNvSpPr/>
          <p:nvPr/>
        </p:nvSpPr>
        <p:spPr>
          <a:xfrm>
            <a:off x="573462" y="9851735"/>
            <a:ext cx="22816252" cy="1260000"/>
          </a:xfrm>
          <a:prstGeom prst="roundRect">
            <a:avLst/>
          </a:prstGeom>
          <a:solidFill>
            <a:schemeClr val="accent6">
              <a:lumMod val="75000"/>
              <a:alpha val="9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indent="-457200" algn="l">
              <a:spcBef>
                <a:spcPts val="1200"/>
              </a:spcBef>
              <a:buSzPct val="150000"/>
              <a:buFont typeface="Wingdings" panose="05000000000000000000" pitchFamily="2" charset="2"/>
              <a:buChar char="ü"/>
            </a:pPr>
            <a:r>
              <a:rPr lang="ru-RU" sz="3200" smtClean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УНИКАЛЬНЫЙ ФУНКЦИОНАЛ ПРОВЕРКИ СМЕТ СОСТАВЛЕННЫХ РЕСУРСНО-ИНДЕКСНЫМ МЕТОДОМ</a:t>
            </a:r>
            <a:endParaRPr lang="ru-RU" sz="3200" b="0" dirty="0">
              <a:solidFill>
                <a:schemeClr val="bg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73462" y="11579445"/>
            <a:ext cx="22816252" cy="1260000"/>
          </a:xfrm>
          <a:prstGeom prst="roundRect">
            <a:avLst/>
          </a:prstGeom>
          <a:solidFill>
            <a:schemeClr val="accent6">
              <a:lumMod val="75000"/>
              <a:alpha val="9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indent="-457200" algn="l">
              <a:spcBef>
                <a:spcPts val="1200"/>
              </a:spcBef>
              <a:buSzPct val="150000"/>
              <a:buFont typeface="Wingdings" panose="05000000000000000000" pitchFamily="2" charset="2"/>
              <a:buChar char="ü"/>
            </a:pPr>
            <a:r>
              <a:rPr lang="ru-RU" sz="3200" smtClean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РЕДАКТОР СМЕТ, ПОЗВОЛЯЮЩИЙ ОТРЕДАКТИРОВАТЬ ЗАГРУЖЕННЫЕ СМЕТЫ</a:t>
            </a:r>
            <a:endParaRPr lang="ru-RU" sz="3200" b="0" dirty="0">
              <a:solidFill>
                <a:schemeClr val="bg1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4218717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588460" y="2358864"/>
            <a:ext cx="3351932" cy="864000"/>
          </a:xfrm>
          <a:prstGeom prst="roundRect">
            <a:avLst/>
          </a:prstGeom>
          <a:solidFill>
            <a:srgbClr val="008BBC"/>
          </a:solidFill>
          <a:ln w="19050">
            <a:solidFill>
              <a:srgbClr val="9CA4E2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КПСР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2163169" y="3378655"/>
            <a:ext cx="20071304" cy="2041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168786" y="4076298"/>
            <a:ext cx="3950666" cy="8964000"/>
          </a:xfrm>
          <a:prstGeom prst="roundRect">
            <a:avLst/>
          </a:prstGeom>
          <a:solidFill>
            <a:srgbClr val="A2DDF8">
              <a:alpha val="69804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spcBef>
                <a:spcPts val="1200"/>
              </a:spcBef>
            </a:pPr>
            <a:r>
              <a:rPr lang="ru-RU" sz="320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Облачные </a:t>
            </a:r>
            <a:r>
              <a:rPr lang="ru-RU" sz="320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технологии </a:t>
            </a:r>
          </a:p>
          <a:p>
            <a:r>
              <a:rPr lang="ru-RU" sz="3200" b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Нет необходимости </a:t>
            </a:r>
            <a:r>
              <a:rPr lang="ru-RU" sz="32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установки дополнительного программного обеспечения на компьютер. Доступ с любого рабочего места при наличии подключения к </a:t>
            </a:r>
            <a:r>
              <a:rPr lang="ru-RU" sz="3200" b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сети </a:t>
            </a:r>
            <a:r>
              <a:rPr lang="ru-RU" sz="3200" b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Интернет </a:t>
            </a:r>
            <a:endParaRPr lang="ru-RU" sz="32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506" y="4292440"/>
            <a:ext cx="2670982" cy="1669364"/>
          </a:xfrm>
          <a:prstGeom prst="rect">
            <a:avLst/>
          </a:prstGeom>
        </p:spPr>
      </p:pic>
      <p:sp>
        <p:nvSpPr>
          <p:cNvPr id="37" name="Скругленный прямоугольник 36"/>
          <p:cNvSpPr/>
          <p:nvPr/>
        </p:nvSpPr>
        <p:spPr>
          <a:xfrm>
            <a:off x="4178244" y="4076298"/>
            <a:ext cx="3950666" cy="8964000"/>
          </a:xfrm>
          <a:prstGeom prst="roundRect">
            <a:avLst/>
          </a:prstGeom>
          <a:solidFill>
            <a:srgbClr val="A2DDF8">
              <a:alpha val="69804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spcBef>
                <a:spcPts val="1200"/>
              </a:spcBef>
            </a:pPr>
            <a:r>
              <a:rPr lang="ru-RU" sz="320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Доступ к </a:t>
            </a:r>
            <a:r>
              <a:rPr lang="ru-RU" sz="320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ФСНБ</a:t>
            </a:r>
            <a:endParaRPr lang="ru-RU" sz="320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  <a:p>
            <a:pPr>
              <a:spcBef>
                <a:spcPts val="1200"/>
              </a:spcBef>
            </a:pPr>
            <a:r>
              <a:rPr lang="ru-RU" sz="32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Использование всех редакций ФСНБ 2020 и 2022 года с учетом выпускаемых изменений </a:t>
            </a:r>
            <a:r>
              <a:rPr lang="ru-RU" sz="3200" b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и </a:t>
            </a:r>
            <a:r>
              <a:rPr lang="ru-RU" sz="3200" b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дополнений</a:t>
            </a:r>
            <a:endParaRPr lang="ru-RU" sz="32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202285" y="4078730"/>
            <a:ext cx="3950666" cy="8964000"/>
          </a:xfrm>
          <a:prstGeom prst="roundRect">
            <a:avLst/>
          </a:prstGeom>
          <a:solidFill>
            <a:srgbClr val="A2DDF8">
              <a:alpha val="69804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spcBef>
                <a:spcPts val="1200"/>
              </a:spcBef>
            </a:pPr>
            <a:r>
              <a:rPr lang="ru-RU" sz="320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Обновления </a:t>
            </a:r>
            <a:r>
              <a:rPr lang="ru-RU" sz="320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индексов</a:t>
            </a:r>
            <a:endParaRPr lang="ru-RU" sz="320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  <a:p>
            <a:pPr>
              <a:spcBef>
                <a:spcPts val="1200"/>
              </a:spcBef>
            </a:pPr>
            <a:r>
              <a:rPr lang="ru-RU" sz="32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Актуальные данные индексов изменения стоимости строительства, индексов по ГОСР и стоимости ресурсов в текущем уровне цен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2226326" y="4074663"/>
            <a:ext cx="3950666" cy="8964000"/>
          </a:xfrm>
          <a:prstGeom prst="roundRect">
            <a:avLst/>
          </a:prstGeom>
          <a:solidFill>
            <a:srgbClr val="A2DDF8">
              <a:alpha val="69804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spcBef>
                <a:spcPts val="1200"/>
              </a:spcBef>
            </a:pPr>
            <a:r>
              <a:rPr lang="ru-RU" sz="320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Верная методология</a:t>
            </a:r>
          </a:p>
          <a:p>
            <a:pPr>
              <a:spcBef>
                <a:spcPts val="1200"/>
              </a:spcBef>
            </a:pPr>
            <a:r>
              <a:rPr lang="ru-RU" sz="32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Поддержка соответствия алгоритмов проверки сметных расчетов методическим требованиям и рекомендациям на </a:t>
            </a:r>
            <a:r>
              <a:rPr lang="ru-RU" sz="3200" b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программном </a:t>
            </a:r>
            <a:r>
              <a:rPr lang="ru-RU" sz="3200" b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уровне</a:t>
            </a:r>
            <a:endParaRPr lang="ru-RU" sz="32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6254834" y="4078730"/>
            <a:ext cx="3950666" cy="8964000"/>
          </a:xfrm>
          <a:prstGeom prst="roundRect">
            <a:avLst/>
          </a:prstGeom>
          <a:solidFill>
            <a:srgbClr val="A2DDF8">
              <a:alpha val="69804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spcBef>
                <a:spcPts val="1200"/>
              </a:spcBef>
            </a:pPr>
            <a:r>
              <a:rPr lang="ru-RU" sz="320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Аналитика</a:t>
            </a:r>
          </a:p>
          <a:p>
            <a:pPr>
              <a:spcBef>
                <a:spcPts val="1200"/>
              </a:spcBef>
            </a:pPr>
            <a:r>
              <a:rPr lang="ru-RU" sz="32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Функция поиска самых емких позиций в сметной стоимости по проекту. Поиск по всем сметным документам проекта </a:t>
            </a:r>
            <a:r>
              <a:rPr lang="ru-RU" sz="3200" b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в </a:t>
            </a:r>
            <a:r>
              <a:rPr lang="ru-RU" sz="3200" b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целом</a:t>
            </a:r>
            <a:endParaRPr lang="ru-RU" sz="32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0278190" y="4074257"/>
            <a:ext cx="3950666" cy="8964000"/>
          </a:xfrm>
          <a:prstGeom prst="roundRect">
            <a:avLst/>
          </a:prstGeom>
          <a:solidFill>
            <a:srgbClr val="A2DDF8">
              <a:alpha val="69804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spcBef>
                <a:spcPts val="1200"/>
              </a:spcBef>
            </a:pPr>
            <a:r>
              <a:rPr lang="ru-RU" sz="320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Единая база данных</a:t>
            </a:r>
          </a:p>
          <a:p>
            <a:pPr>
              <a:spcBef>
                <a:spcPts val="1200"/>
              </a:spcBef>
            </a:pPr>
            <a:r>
              <a:rPr lang="ru-RU" sz="3200" b="0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Формирование единой корпоративной базы данных проектов, включающей в себя сметную документацию и ценовые предложения </a:t>
            </a:r>
            <a:r>
              <a:rPr lang="ru-RU" sz="3200" b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конъюнктурного </a:t>
            </a:r>
            <a:r>
              <a:rPr lang="ru-RU" sz="3200" b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анализа</a:t>
            </a:r>
            <a:endParaRPr lang="ru-RU" sz="32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8224760" y="4342813"/>
            <a:ext cx="4492570" cy="1618290"/>
            <a:chOff x="8872460" y="4247563"/>
            <a:chExt cx="4492570" cy="16182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463" b="88060" l="2151" r="9784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72460" y="4247563"/>
              <a:ext cx="4492570" cy="1618290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10240316" y="4730554"/>
              <a:ext cx="225414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rgbClr val="316EA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ФГИС ЦС</a:t>
              </a:r>
              <a:endParaRPr lang="ru-RU" sz="3600" b="0" cap="none" spc="0" dirty="0">
                <a:ln w="0"/>
                <a:solidFill>
                  <a:srgbClr val="316E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42" name="Picture 17" descr="Проектирование вентиляции по лучшей цене недорого в Москве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316EA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449" y="4281420"/>
            <a:ext cx="1522370" cy="152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Прямая соединительная линия 43"/>
          <p:cNvCxnSpPr/>
          <p:nvPr/>
        </p:nvCxnSpPr>
        <p:spPr>
          <a:xfrm>
            <a:off x="2166618" y="3435394"/>
            <a:ext cx="0" cy="143354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52" y="3617380"/>
            <a:ext cx="292057" cy="2880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81" y="3608675"/>
            <a:ext cx="300907" cy="296727"/>
          </a:xfrm>
          <a:prstGeom prst="rect">
            <a:avLst/>
          </a:prstGeom>
        </p:spPr>
      </p:pic>
      <p:sp>
        <p:nvSpPr>
          <p:cNvPr id="34" name="Trend 2021."/>
          <p:cNvSpPr txBox="1"/>
          <p:nvPr/>
        </p:nvSpPr>
        <p:spPr>
          <a:xfrm>
            <a:off x="2351809" y="637993"/>
            <a:ext cx="871081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/>
            </a:pPr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ПРЕИМУЩЕСТВА КПСР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613" y="4310867"/>
            <a:ext cx="1690860" cy="1690860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4949007" y="4255893"/>
            <a:ext cx="2016538" cy="1810379"/>
            <a:chOff x="2607061" y="5586030"/>
            <a:chExt cx="4763213" cy="4763213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061" y="5586030"/>
              <a:ext cx="4763213" cy="4763213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18" t="10275" r="13700" b="20670"/>
            <a:stretch/>
          </p:blipFill>
          <p:spPr>
            <a:xfrm>
              <a:off x="4152900" y="5886450"/>
              <a:ext cx="2266949" cy="33147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59" name="TextBox 58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5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6105831" y="3435394"/>
            <a:ext cx="0" cy="143354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902" y="3617380"/>
            <a:ext cx="300907" cy="296727"/>
          </a:xfrm>
          <a:prstGeom prst="rect">
            <a:avLst/>
          </a:prstGeom>
        </p:spPr>
      </p:pic>
      <p:cxnSp>
        <p:nvCxnSpPr>
          <p:cNvPr id="62" name="Прямая соединительная линия 61"/>
          <p:cNvCxnSpPr/>
          <p:nvPr/>
        </p:nvCxnSpPr>
        <p:spPr>
          <a:xfrm>
            <a:off x="10150852" y="3444099"/>
            <a:ext cx="0" cy="143354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3" name="Рисунок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181" y="3617380"/>
            <a:ext cx="300907" cy="296727"/>
          </a:xfrm>
          <a:prstGeom prst="rect">
            <a:avLst/>
          </a:prstGeom>
        </p:spPr>
      </p:pic>
      <p:cxnSp>
        <p:nvCxnSpPr>
          <p:cNvPr id="64" name="Прямая соединительная линия 63"/>
          <p:cNvCxnSpPr/>
          <p:nvPr/>
        </p:nvCxnSpPr>
        <p:spPr>
          <a:xfrm>
            <a:off x="14200131" y="3444099"/>
            <a:ext cx="0" cy="143354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5" name="Рисунок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898" y="3578878"/>
            <a:ext cx="300907" cy="296727"/>
          </a:xfrm>
          <a:prstGeom prst="rect">
            <a:avLst/>
          </a:prstGeom>
        </p:spPr>
      </p:pic>
      <p:cxnSp>
        <p:nvCxnSpPr>
          <p:cNvPr id="66" name="Прямая соединительная линия 65"/>
          <p:cNvCxnSpPr/>
          <p:nvPr/>
        </p:nvCxnSpPr>
        <p:spPr>
          <a:xfrm>
            <a:off x="18151848" y="3405597"/>
            <a:ext cx="0" cy="143354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7" name="Рисунок 6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423" y="3617108"/>
            <a:ext cx="300907" cy="296727"/>
          </a:xfrm>
          <a:prstGeom prst="rect">
            <a:avLst/>
          </a:prstGeom>
        </p:spPr>
      </p:pic>
      <p:cxnSp>
        <p:nvCxnSpPr>
          <p:cNvPr id="68" name="Прямая соединительная линия 67"/>
          <p:cNvCxnSpPr/>
          <p:nvPr/>
        </p:nvCxnSpPr>
        <p:spPr>
          <a:xfrm>
            <a:off x="22170373" y="3443827"/>
            <a:ext cx="0" cy="143354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1552" y="4404240"/>
            <a:ext cx="1481261" cy="148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33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0" t="-142" r="43243" b="201"/>
          <a:stretch/>
        </p:blipFill>
        <p:spPr>
          <a:xfrm>
            <a:off x="1" y="0"/>
            <a:ext cx="2628900" cy="13716000"/>
          </a:xfrm>
          <a:prstGeom prst="roundRect">
            <a:avLst>
              <a:gd name="adj" fmla="val 2250"/>
            </a:avLst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76" name="All the world is made of faith, and trust, and pixie dust."/>
          <p:cNvSpPr txBox="1"/>
          <p:nvPr/>
        </p:nvSpPr>
        <p:spPr>
          <a:xfrm>
            <a:off x="5242572" y="304401"/>
            <a:ext cx="13898852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5000" b="0">
                <a:solidFill>
                  <a:srgbClr val="24242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>
              <a:defRPr/>
            </a:pPr>
            <a:r>
              <a:rPr lang="ru-RU" sz="5100" b="1" smtClean="0">
                <a:solidFill>
                  <a:srgbClr val="006696"/>
                </a:solidFill>
              </a:rPr>
              <a:t>ВАРИАНТЫ ДОСТУПА К СЕРВИСУ КПСР</a:t>
            </a:r>
            <a:endParaRPr lang="ru-RU" sz="5100" b="1" dirty="0">
              <a:solidFill>
                <a:srgbClr val="006696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996558" y="3353296"/>
            <a:ext cx="6526386" cy="3720116"/>
          </a:xfrm>
          <a:prstGeom prst="roundRect">
            <a:avLst>
              <a:gd name="adj" fmla="val 10000"/>
            </a:avLst>
          </a:prstGeom>
          <a:solidFill>
            <a:srgbClr val="93E3FF">
              <a:alpha val="63922"/>
            </a:srgb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Прямоугольник 1"/>
          <p:cNvSpPr/>
          <p:nvPr/>
        </p:nvSpPr>
        <p:spPr>
          <a:xfrm>
            <a:off x="5500377" y="2046280"/>
            <a:ext cx="18919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8000" kern="1200" dirty="0" smtClean="0">
                <a:solidFill>
                  <a:srgbClr val="5189A2"/>
                </a:solidFill>
              </a:rPr>
              <a:t>I</a:t>
            </a:r>
            <a:endParaRPr lang="ru-RU" sz="8000" dirty="0">
              <a:solidFill>
                <a:srgbClr val="5189A2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2314100" y="4373268"/>
            <a:ext cx="18919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8000" kern="1200" dirty="0" smtClean="0">
                <a:solidFill>
                  <a:srgbClr val="5189A2"/>
                </a:solidFill>
              </a:rPr>
              <a:t>II</a:t>
            </a:r>
            <a:endParaRPr lang="ru-RU" sz="8000" dirty="0">
              <a:solidFill>
                <a:srgbClr val="5189A2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9538771" y="6757425"/>
            <a:ext cx="18919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8000" kern="1200" dirty="0" smtClean="0">
                <a:solidFill>
                  <a:srgbClr val="5189A2"/>
                </a:solidFill>
              </a:rPr>
              <a:t>III</a:t>
            </a:r>
            <a:endParaRPr lang="ru-RU" sz="8000" dirty="0">
              <a:solidFill>
                <a:srgbClr val="5189A2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061932" y="5680284"/>
            <a:ext cx="6526385" cy="3720116"/>
          </a:xfrm>
          <a:prstGeom prst="roundRect">
            <a:avLst>
              <a:gd name="adj" fmla="val 10000"/>
            </a:avLst>
          </a:prstGeom>
          <a:solidFill>
            <a:srgbClr val="FF5050">
              <a:alpha val="63922"/>
            </a:srgb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Скругленный прямоугольник 34"/>
          <p:cNvSpPr/>
          <p:nvPr/>
        </p:nvSpPr>
        <p:spPr>
          <a:xfrm>
            <a:off x="17226078" y="8080864"/>
            <a:ext cx="6517359" cy="3705871"/>
          </a:xfrm>
          <a:prstGeom prst="roundRect">
            <a:avLst>
              <a:gd name="adj" fmla="val 10000"/>
            </a:avLst>
          </a:prstGeom>
          <a:solidFill>
            <a:srgbClr val="ACA1FF">
              <a:alpha val="64000"/>
            </a:srgb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TextBox 2"/>
          <p:cNvSpPr txBox="1"/>
          <p:nvPr/>
        </p:nvSpPr>
        <p:spPr>
          <a:xfrm>
            <a:off x="2996558" y="4210368"/>
            <a:ext cx="6697717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/>
            <a:r>
              <a:rPr lang="ru-RU" altLang="ru-RU" sz="4000" b="0" dirty="0">
                <a:solidFill>
                  <a:schemeClr val="tx1"/>
                </a:solidFill>
                <a:latin typeface="Montserrat Bold"/>
              </a:rPr>
              <a:t>Модуль </a:t>
            </a:r>
            <a:r>
              <a:rPr lang="ru-RU" altLang="ru-RU" sz="4000" b="0">
                <a:solidFill>
                  <a:schemeClr val="tx1"/>
                </a:solidFill>
                <a:latin typeface="Montserrat Bold"/>
              </a:rPr>
              <a:t>проверки </a:t>
            </a:r>
            <a:r>
              <a:rPr lang="ru-RU" altLang="ru-RU" sz="4000" b="0" smtClean="0">
                <a:solidFill>
                  <a:schemeClr val="tx1"/>
                </a:solidFill>
                <a:latin typeface="Montserrat Bold"/>
              </a:rPr>
              <a:t>комплектности/ входного </a:t>
            </a:r>
            <a:r>
              <a:rPr lang="ru-RU" altLang="ru-RU" sz="4000" b="0" dirty="0">
                <a:solidFill>
                  <a:schemeClr val="tx1"/>
                </a:solidFill>
                <a:latin typeface="Montserrat Bold"/>
              </a:rPr>
              <a:t>контроля</a:t>
            </a:r>
            <a:endParaRPr lang="ru-RU" sz="4000" b="0" dirty="0">
              <a:solidFill>
                <a:schemeClr val="tx1"/>
              </a:solidFill>
              <a:latin typeface="Montserrat Bol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70958" y="6565716"/>
            <a:ext cx="6517359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/>
            <a:r>
              <a:rPr lang="ru-RU" altLang="ru-RU" sz="4000" b="0" dirty="0">
                <a:solidFill>
                  <a:schemeClr val="tx1"/>
                </a:solidFill>
                <a:latin typeface="Montserrat Bold"/>
              </a:rPr>
              <a:t>Для пользователей ЕЦПЭ</a:t>
            </a:r>
          </a:p>
          <a:p>
            <a:pPr lvl="0"/>
            <a:r>
              <a:rPr lang="ru-RU" altLang="ru-RU" sz="4000" b="0" dirty="0">
                <a:solidFill>
                  <a:schemeClr val="tx1"/>
                </a:solidFill>
                <a:latin typeface="Montserrat Bold"/>
              </a:rPr>
              <a:t>(Единая цифровая платформа экспертизы)</a:t>
            </a:r>
            <a:endParaRPr lang="ru-RU" sz="4000" b="0" dirty="0">
              <a:solidFill>
                <a:schemeClr val="tx1"/>
              </a:solidFill>
              <a:latin typeface="Montserrat 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127305" y="8644274"/>
            <a:ext cx="6714904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/>
            <a:r>
              <a:rPr lang="ru-RU" altLang="ru-RU" sz="4000" b="0" dirty="0">
                <a:solidFill>
                  <a:schemeClr val="tx1"/>
                </a:solidFill>
                <a:latin typeface="Montserrat Bold"/>
              </a:rPr>
              <a:t>Расширенный функционал </a:t>
            </a:r>
            <a:r>
              <a:rPr lang="ru-RU" altLang="ru-RU" sz="4000" b="0" dirty="0" smtClean="0">
                <a:solidFill>
                  <a:schemeClr val="tx1"/>
                </a:solidFill>
                <a:latin typeface="Montserrat Bold"/>
              </a:rPr>
              <a:t>(доступен </a:t>
            </a:r>
            <a:r>
              <a:rPr lang="ru-RU" altLang="ru-RU" sz="4000" b="0" dirty="0">
                <a:solidFill>
                  <a:schemeClr val="tx1"/>
                </a:solidFill>
                <a:latin typeface="Montserrat Bold"/>
              </a:rPr>
              <a:t>при заключении лицензионного </a:t>
            </a:r>
            <a:r>
              <a:rPr lang="ru-RU" altLang="ru-RU" sz="4000" b="0" dirty="0" smtClean="0">
                <a:solidFill>
                  <a:schemeClr val="tx1"/>
                </a:solidFill>
                <a:latin typeface="Montserrat Bold"/>
              </a:rPr>
              <a:t>соглашения)</a:t>
            </a:r>
            <a:endParaRPr lang="ru-RU" sz="4000" b="0" dirty="0">
              <a:solidFill>
                <a:schemeClr val="tx1"/>
              </a:solidFill>
              <a:latin typeface="Montserrat Bold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6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497973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6066" y="3852687"/>
            <a:ext cx="21021085" cy="7854585"/>
          </a:xfrm>
          <a:prstGeom prst="rect">
            <a:avLst/>
          </a:prstGeom>
          <a:solidFill>
            <a:srgbClr val="7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54" name="Trend 2021."/>
          <p:cNvSpPr txBox="1"/>
          <p:nvPr/>
        </p:nvSpPr>
        <p:spPr>
          <a:xfrm>
            <a:off x="2310063" y="304401"/>
            <a:ext cx="21753715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/>
            </a:pPr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МОДУЛЬ ПРОВЕРКИ КОМПЛЕКТНОСТИ/ВХОДНОГО КОНТРОЛЯ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7" name="Прямоугольный треугольник 16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86566" y="2317262"/>
            <a:ext cx="15472584" cy="684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 smtClean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ПРОСМОТР ПАКЕТА СМЕТНОЙ ДОКУМЕНТАЦИИ, ПОИСК И СОРТИРОВКА</a:t>
            </a:r>
            <a:endParaRPr lang="ru-RU" sz="3200" dirty="0">
              <a:solidFill>
                <a:srgbClr val="964E4E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7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4" name="Выгнутая вправо стрелка 13"/>
          <p:cNvSpPr/>
          <p:nvPr/>
        </p:nvSpPr>
        <p:spPr>
          <a:xfrm rot="8776033" flipH="1" flipV="1">
            <a:off x="21119624" y="4399398"/>
            <a:ext cx="2966408" cy="3873206"/>
          </a:xfrm>
          <a:prstGeom prst="curvedLeftArrow">
            <a:avLst/>
          </a:prstGeom>
          <a:gradFill>
            <a:gsLst>
              <a:gs pos="16000">
                <a:srgbClr val="60BADE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66" y="3624087"/>
            <a:ext cx="21021085" cy="7854585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9782003" y="8609726"/>
            <a:ext cx="3816000" cy="4536000"/>
          </a:xfrm>
          <a:prstGeom prst="roundRect">
            <a:avLst>
              <a:gd name="adj" fmla="val 2674"/>
            </a:avLst>
          </a:prstGeom>
          <a:solidFill>
            <a:srgbClr val="46A5C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026" name="Picture 2" descr="http://qrcoder.ru/code/?https%3A%2F%2Fgge.ru%2Fupload%2Fcontent%2F%25D0%25A1%25D0%25B5%25D1%2580%25D0%25B2%25D0%25B8%25D1%2581%2520%25D0%259A%25D0%259F%25D0%25A1%25D0%25A0.%2520%25D0%25BF%25D1%2580%25D0%25BE%25D0%25B2%25D0%25B5%25D1%2580%25D0%25BA%25D0%25B0%2520%25D1%2581%25D0%25BC%25D0%25B5%25D1%2582%25D0%25BD%25D1%258B%25D1%2585%2520%25D1%2580%25D0%25B0%25D1%2581%25D1%2587%25D0%25B5%25D1%2582%25D0%25BE%25D0%25B2%2520%25D0%25BE%25D1%2582%2520%25D0%2593%25D0%2593%25D0%25AD.mp4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0985" y="8911307"/>
            <a:ext cx="3347720" cy="334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063002" y="12348033"/>
            <a:ext cx="51836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smtClean="0">
                <a:solidFill>
                  <a:schemeClr val="bg1"/>
                </a:solidFill>
                <a:latin typeface="Montserrat Bold"/>
              </a:rPr>
              <a:t>Обзор КПСР</a:t>
            </a:r>
            <a:endParaRPr kumimoji="0" lang="ru-RU" sz="3600" b="1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54617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320280" y="4024137"/>
            <a:ext cx="16344000" cy="5040000"/>
          </a:xfrm>
          <a:prstGeom prst="rect">
            <a:avLst/>
          </a:prstGeom>
          <a:solidFill>
            <a:srgbClr val="7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86566" y="2355362"/>
            <a:ext cx="10569813" cy="684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 smtClean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ПРОВЕРКА КОМПЛЕКТНОСТИ</a:t>
            </a:r>
            <a:endParaRPr lang="ru-RU" sz="3200" dirty="0">
              <a:solidFill>
                <a:srgbClr val="964E4E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866" y="3872612"/>
            <a:ext cx="16373475" cy="4962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  <a:latin typeface="Montserrat Bold"/>
              </a:rPr>
              <a:t>8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10" name="Trend 2021."/>
          <p:cNvSpPr txBox="1"/>
          <p:nvPr/>
        </p:nvSpPr>
        <p:spPr>
          <a:xfrm>
            <a:off x="2310063" y="304401"/>
            <a:ext cx="21753715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/>
            </a:pPr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МОДУЛЬ ПРОВЕРКИ КОМПЛЕКТНОСТИ/ВХОДНОГО КОНТРОЛЯ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65361" y="9351032"/>
            <a:ext cx="16945090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Необходимо выбрать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«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Монитор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проверки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»</a:t>
            </a:r>
            <a:endParaRPr lang="ru-RU" sz="34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34363" y="11165521"/>
            <a:ext cx="1694509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/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Далее нажать кнопку «Проверка комплектности»</a:t>
            </a: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14" y="9604562"/>
            <a:ext cx="885347" cy="88534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14" y="11055302"/>
            <a:ext cx="885347" cy="88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47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13747" y="4219459"/>
            <a:ext cx="16335375" cy="6934200"/>
          </a:xfrm>
          <a:prstGeom prst="rect">
            <a:avLst/>
          </a:prstGeom>
          <a:solidFill>
            <a:srgbClr val="7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86566" y="2353577"/>
            <a:ext cx="18827999" cy="684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 smtClean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ПРОВЕРКА ИСПОЛЬЗОВАННЫХ НОРМ НА СООТВЕТСТВИЕ УТВЕРЖДЕННОЙ ФСНБ</a:t>
            </a:r>
            <a:endParaRPr lang="ru-RU" sz="3200" dirty="0">
              <a:solidFill>
                <a:srgbClr val="964E4E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297" y="4008947"/>
            <a:ext cx="16335375" cy="6934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>
                <a:solidFill>
                  <a:schemeClr val="bg1"/>
                </a:solidFill>
                <a:latin typeface="Montserrat Bold"/>
              </a:rPr>
              <a:t>9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"/>
          <a:stretch/>
        </p:blipFill>
        <p:spPr>
          <a:xfrm>
            <a:off x="3551" y="-25888"/>
            <a:ext cx="24380449" cy="1548000"/>
          </a:xfrm>
          <a:prstGeom prst="rect">
            <a:avLst/>
          </a:prstGeom>
        </p:spPr>
      </p:pic>
      <p:sp>
        <p:nvSpPr>
          <p:cNvPr id="13" name="Trend 2021."/>
          <p:cNvSpPr txBox="1"/>
          <p:nvPr/>
        </p:nvSpPr>
        <p:spPr>
          <a:xfrm>
            <a:off x="2310063" y="304401"/>
            <a:ext cx="21753715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/>
            </a:pPr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МОДУЛЬ ПРОВЕРКИ КОМПЛЕКТНОСТИ/ВХОДНОГО КОНТРОЛЯ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6566" y="3181262"/>
            <a:ext cx="18828000" cy="684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 smtClean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ПРОВЕРКА ОФОРМЛЕНИЯ GGE ПО XML-СХЕМАМ, РАЗМЕЩЕННЫМ НА САЙТЕ МИНСТРОЯ</a:t>
            </a:r>
            <a:endParaRPr lang="ru-RU" sz="3200" dirty="0">
              <a:solidFill>
                <a:srgbClr val="964E4E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94413" y="11224028"/>
            <a:ext cx="16945090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Необходимо выбрать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«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Монитор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проверки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»</a:t>
            </a:r>
            <a:endParaRPr lang="ru-RU" sz="34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494413" y="12547499"/>
            <a:ext cx="1694509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/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Далее выбрать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необходимую смету – нажать кнопку «Запустить»</a:t>
            </a: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63" y="11434540"/>
            <a:ext cx="885347" cy="88534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63" y="12424357"/>
            <a:ext cx="885347" cy="88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68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DD66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7358</TotalTime>
  <Words>1287</Words>
  <Application>Microsoft Office PowerPoint</Application>
  <PresentationFormat>Произвольный</PresentationFormat>
  <Paragraphs>264</Paragraphs>
  <Slides>28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Helvetica Neue</vt:lpstr>
      <vt:lpstr>Helvetica Neue Medium</vt:lpstr>
      <vt:lpstr>Montserrat Bold</vt:lpstr>
      <vt:lpstr>Montserrat ExtraBold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Баширова Анна Владимировна</dc:creator>
  <cp:lastModifiedBy>Баширова Анна Владимировна</cp:lastModifiedBy>
  <cp:revision>446</cp:revision>
  <dcterms:modified xsi:type="dcterms:W3CDTF">2025-02-26T16:40:50Z</dcterms:modified>
</cp:coreProperties>
</file>